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6" r:id="rId3"/>
    <p:sldId id="257" r:id="rId4"/>
    <p:sldId id="260" r:id="rId5"/>
    <p:sldId id="261" r:id="rId6"/>
    <p:sldId id="268" r:id="rId7"/>
    <p:sldId id="288" r:id="rId8"/>
    <p:sldId id="263" r:id="rId9"/>
    <p:sldId id="272" r:id="rId10"/>
    <p:sldId id="289" r:id="rId11"/>
    <p:sldId id="270" r:id="rId12"/>
    <p:sldId id="306" r:id="rId13"/>
    <p:sldId id="266" r:id="rId14"/>
    <p:sldId id="319" r:id="rId15"/>
    <p:sldId id="320" r:id="rId16"/>
    <p:sldId id="321" r:id="rId17"/>
    <p:sldId id="296" r:id="rId18"/>
    <p:sldId id="304" r:id="rId19"/>
    <p:sldId id="309" r:id="rId20"/>
    <p:sldId id="310" r:id="rId21"/>
    <p:sldId id="307" r:id="rId22"/>
    <p:sldId id="308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22" r:id="rId32"/>
    <p:sldId id="323" r:id="rId33"/>
    <p:sldId id="324" r:id="rId34"/>
    <p:sldId id="290" r:id="rId35"/>
    <p:sldId id="292" r:id="rId36"/>
    <p:sldId id="301" r:id="rId37"/>
    <p:sldId id="302" r:id="rId38"/>
    <p:sldId id="293" r:id="rId39"/>
    <p:sldId id="300" r:id="rId40"/>
    <p:sldId id="294" r:id="rId41"/>
    <p:sldId id="291" r:id="rId42"/>
    <p:sldId id="278" r:id="rId43"/>
    <p:sldId id="273" r:id="rId44"/>
    <p:sldId id="287" r:id="rId45"/>
    <p:sldId id="284" r:id="rId46"/>
    <p:sldId id="285" r:id="rId47"/>
  </p:sldIdLst>
  <p:sldSz cx="18288000" cy="10287000"/>
  <p:notesSz cx="10287000" cy="18288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나눔고딕 ExtraBold" panose="020D0904000000000000" pitchFamily="50" charset="-127"/>
      <p:bold r:id="rId53"/>
    </p:embeddedFont>
    <p:embeddedFont>
      <p:font typeface="나눔고딕 Light" panose="020D0904000000000000" pitchFamily="50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이사만루체 Bold" panose="00000800000000000000" pitchFamily="2" charset="-127"/>
      <p:bold r:id="rId57"/>
    </p:embeddedFont>
    <p:embeddedFont>
      <p:font typeface="이사만루체 Light" panose="00000300000000000000" pitchFamily="2" charset="-127"/>
      <p:regular r:id="rId58"/>
    </p:embeddedFont>
    <p:embeddedFont>
      <p:font typeface="이사만루체 Medium" panose="00000600000000000000" pitchFamily="2" charset="-127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밝은태양" initials="밝" lastIdx="1" clrIdx="0">
    <p:extLst>
      <p:ext uri="{19B8F6BF-5375-455C-9EA6-DF929625EA0E}">
        <p15:presenceInfo xmlns:p15="http://schemas.microsoft.com/office/powerpoint/2012/main" userId="046e744958c008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30"/>
    <a:srgbClr val="FFFFFF"/>
    <a:srgbClr val="FCF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90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43" d="100"/>
          <a:sy n="43" d="100"/>
        </p:scale>
        <p:origin x="432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E50C-03B0-422E-B4CA-17E0A3F5782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3C939-4341-4A84-90B6-A035F681F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32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863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Firehose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는 스트림 데이터를 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S3, Redshift, Elasticsearch 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등의 대상에 지속적으로 전달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. 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특히 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Firehose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는 데이터 전달을 위한 버퍼링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, 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데이터 압축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, 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데이터 형식 변환 등을 처리하는 서비스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. 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관리형 서비스므로 데이터 처리량이 증가하면 자동으로 스케일링되며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, 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관리가 필요 없습니다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. Firehose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는 데이터 전달을 위한 다양한 기능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(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버퍼링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, 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압축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, 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형식 변환 등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)</a:t>
            </a:r>
            <a:r>
              <a:rPr lang="ko-KR" altLang="en-US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을 내장하고 있어 코드 작성 없이도 간편하게 데이터를 처리하고 전달할 수 있습니다</a:t>
            </a:r>
            <a:r>
              <a:rPr lang="en-US" altLang="ko-KR" b="0" i="0">
                <a:solidFill>
                  <a:srgbClr val="0D0D0D"/>
                </a:solidFill>
                <a:effectLst/>
                <a:latin typeface="이사만루체 Medium" panose="00000600000000000000" pitchFamily="2" charset="-127"/>
              </a:rPr>
              <a:t>. 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84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6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69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05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4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8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33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23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49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3C939-4341-4A84-90B6-A035F681FA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1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3D8A4FE-02D4-4EBF-82E0-EC7F3C20D7A6}"/>
              </a:ext>
            </a:extLst>
          </p:cNvPr>
          <p:cNvSpPr/>
          <p:nvPr userDrawn="1"/>
        </p:nvSpPr>
        <p:spPr>
          <a:xfrm>
            <a:off x="-7257" y="1286"/>
            <a:ext cx="18288000" cy="10285714"/>
          </a:xfrm>
          <a:prstGeom prst="rect">
            <a:avLst/>
          </a:prstGeom>
          <a:solidFill>
            <a:srgbClr val="FC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74CF1-F65E-4536-A08F-CC977EF49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E24612-7E40-4ACE-BD5B-84669E089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814FD0-174B-47B5-9069-6B7DA9262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3F9030-2EB1-43FE-950E-DA746F5F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7CBD0B-B994-4116-800A-B1487868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5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72F6F-C3DB-4D84-BED8-3E5B15AA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5AF0A-E263-4EA8-9C66-ED85A828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38CF7-4E35-4FFB-AA11-ABDD23F2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840699-7736-4A7E-A073-511DA59A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2DE8C2-C53E-462A-99FB-68188E1C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56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6B50A-F30C-4629-8A93-0A38EA16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2C8152-9062-44AE-8D96-3B883336A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16749-986B-4B9F-9C32-B33E19BF7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A13F54-CBAF-4ADF-9E11-1648C9446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3DD7E-3AF0-4560-BF22-C1CCB84C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89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F1268-0D25-4898-82D3-921104A0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F47EDE-25B7-4953-B6FB-D09F51D55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39581F-561E-4930-97D5-A6F331F14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76FAC-A038-49C6-BEC8-5E7658DF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B38A8-F0B6-437B-B3FC-A0B21250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73D0F2-059E-45DB-9961-443FD03D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94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68E5F-E5BB-40C8-9E28-D9EED419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4DCD3-F861-4815-8ABD-C683CE0B1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0F4755-3096-4F59-878F-751723D1A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5EA3D7-67F1-453D-BF35-C7FC51A6A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5FBD21-0495-4FD8-8880-F46138417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448EB4-0AF3-4ED7-BE36-2FB25052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364E64-7870-42FD-9D1F-B8841AAEE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AFB96-9892-471C-BDB8-BB4F817D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99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FEF00-A147-497E-AC6F-08C60AFA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39CCA0-6B48-468B-8C31-6244AD89A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C0B2C3-FE0A-49A3-9975-026F0214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49EFD-6648-4F24-A0C3-09D511B1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39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8E1032-1F6E-470E-8326-A25FDA1F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6DF709-B9D5-4558-A248-816AF5AD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8D6200-F584-4AE6-BB91-040AC3C6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00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8758D-E7DE-4411-A065-CC6CE558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17683-DD20-45D5-8314-8CA391B11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BE553-C121-4870-917D-16D06A622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6FE3AE-60F6-4E30-8A85-85BC65D4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EE6DD-E593-4624-A9E6-FF50BA96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330F79-5360-441B-A65D-F2B02809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0A177-F4F6-44B7-AD36-0A8661DE9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1E1BE9-D5B5-47E7-AA91-98F916895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7A8F2-A505-41F6-9B39-4D3092EE6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3952F2-B4F5-48CB-BCEA-9074C352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86EC3C-A001-4746-BBF9-6DFAD3EB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8CED92-9C02-4F59-B541-67091273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00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C9334-C6E0-4AD5-8715-CBEB803A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F35B3-57F7-4FB1-BC7B-6B531F6AB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2D9AE-DB79-4835-BC62-70B41555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F9029-78FD-4CB1-8F0E-B6C9E309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3A8D7-0074-447F-BFAB-4C29A338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448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3ACAE9-3233-4C71-AC0D-A0A006F56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9CDAF1-CA2A-4529-B895-725CB4064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D067F-E20D-4BC5-8F9A-7C88ABB1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1B074-3416-4C50-912A-C6E80FEF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686FF-646B-4223-AD0A-2D9748E9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1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 Light" panose="020D0904000000000000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 Light" panose="020D0904000000000000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 Light" panose="020D0904000000000000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나눔고딕 Light" panose="020D0904000000000000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나눔고딕 Light" panose="020D0904000000000000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나눔고딕 Light" panose="020D0904000000000000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나눔고딕 Light" panose="020D0904000000000000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고딕 Light" panose="020D0904000000000000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고딕 Light" panose="020D0904000000000000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CD529D-F2C8-4B22-BD2B-FCF95874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544049-52C6-408C-B337-CCB621057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2BBDBF-4F06-404A-9455-B550185A5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F9282-52B9-40BD-975B-404D8300C400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82CB55-75DB-46FF-A1BB-E08CB5CB9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B9E251-877D-4555-A3E7-DD0E39C8D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57BA8-4E24-4EF1-AF95-E8E34A910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8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73.png"/><Relationship Id="rId5" Type="http://schemas.openxmlformats.org/officeDocument/2006/relationships/image" Target="../media/image53.png"/><Relationship Id="rId10" Type="http://schemas.openxmlformats.org/officeDocument/2006/relationships/image" Target="../media/image72.png"/><Relationship Id="rId4" Type="http://schemas.openxmlformats.org/officeDocument/2006/relationships/image" Target="../media/image40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0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0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0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86.png"/><Relationship Id="rId4" Type="http://schemas.openxmlformats.org/officeDocument/2006/relationships/image" Target="../media/image40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0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0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1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0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40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40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40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0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0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40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40.pn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17.png"/><Relationship Id="rId5" Type="http://schemas.openxmlformats.org/officeDocument/2006/relationships/image" Target="../media/image55.png"/><Relationship Id="rId10" Type="http://schemas.openxmlformats.org/officeDocument/2006/relationships/image" Target="../media/image116.png"/><Relationship Id="rId4" Type="http://schemas.openxmlformats.org/officeDocument/2006/relationships/image" Target="../media/image53.png"/><Relationship Id="rId9" Type="http://schemas.openxmlformats.org/officeDocument/2006/relationships/hyperlink" Target="https://pixabay.com/ko/%EB%94%94%EB%A0%89%ED%84%B0%EB%A6%AC-%ED%8C%8C%EC%9D%BC-%ED%8F%B4%EB%8D%94-%EB%B8%94%EB%A3%A8-%EB%A6%AC%EB%88%85%EC%8A%A4-%EC%9C%A0%EB%8B%89%EC%8A%A4-150354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40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40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40.png"/><Relationship Id="rId7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40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40.png"/><Relationship Id="rId7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0.png"/><Relationship Id="rId7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40.png"/><Relationship Id="rId7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38.png"/><Relationship Id="rId5" Type="http://schemas.openxmlformats.org/officeDocument/2006/relationships/image" Target="../media/image55.png"/><Relationship Id="rId10" Type="http://schemas.openxmlformats.org/officeDocument/2006/relationships/image" Target="../media/image137.png"/><Relationship Id="rId4" Type="http://schemas.openxmlformats.org/officeDocument/2006/relationships/image" Target="../media/image53.png"/><Relationship Id="rId9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90.png"/><Relationship Id="rId4" Type="http://schemas.openxmlformats.org/officeDocument/2006/relationships/image" Target="../media/image40.png"/><Relationship Id="rId9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40.png"/><Relationship Id="rId7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145.png"/><Relationship Id="rId5" Type="http://schemas.openxmlformats.org/officeDocument/2006/relationships/image" Target="../media/image54.png"/><Relationship Id="rId10" Type="http://schemas.openxmlformats.org/officeDocument/2006/relationships/image" Target="../media/image144.png"/><Relationship Id="rId4" Type="http://schemas.openxmlformats.org/officeDocument/2006/relationships/image" Target="../media/image53.png"/><Relationship Id="rId9" Type="http://schemas.openxmlformats.org/officeDocument/2006/relationships/image" Target="../media/image1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4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170.png"/><Relationship Id="rId7" Type="http://schemas.openxmlformats.org/officeDocument/2006/relationships/image" Target="../media/image159.png"/><Relationship Id="rId12" Type="http://schemas.openxmlformats.org/officeDocument/2006/relationships/image" Target="../media/image163.png"/><Relationship Id="rId17" Type="http://schemas.openxmlformats.org/officeDocument/2006/relationships/image" Target="../media/image22.png"/><Relationship Id="rId25" Type="http://schemas.openxmlformats.org/officeDocument/2006/relationships/image" Target="../media/image173.png"/><Relationship Id="rId2" Type="http://schemas.openxmlformats.org/officeDocument/2006/relationships/image" Target="../media/image1.png"/><Relationship Id="rId16" Type="http://schemas.openxmlformats.org/officeDocument/2006/relationships/image" Target="../media/image167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2.png"/><Relationship Id="rId24" Type="http://schemas.openxmlformats.org/officeDocument/2006/relationships/image" Target="../media/image172.png"/><Relationship Id="rId5" Type="http://schemas.openxmlformats.org/officeDocument/2006/relationships/image" Target="../media/image157.png"/><Relationship Id="rId15" Type="http://schemas.openxmlformats.org/officeDocument/2006/relationships/image" Target="../media/image166.png"/><Relationship Id="rId23" Type="http://schemas.openxmlformats.org/officeDocument/2006/relationships/image" Target="../media/image11.png"/><Relationship Id="rId10" Type="http://schemas.openxmlformats.org/officeDocument/2006/relationships/image" Target="../media/image161.png"/><Relationship Id="rId19" Type="http://schemas.openxmlformats.org/officeDocument/2006/relationships/image" Target="../media/image168.png"/><Relationship Id="rId4" Type="http://schemas.openxmlformats.org/officeDocument/2006/relationships/image" Target="../media/image156.png"/><Relationship Id="rId9" Type="http://schemas.openxmlformats.org/officeDocument/2006/relationships/image" Target="../media/image3.png"/><Relationship Id="rId14" Type="http://schemas.openxmlformats.org/officeDocument/2006/relationships/image" Target="../media/image165.png"/><Relationship Id="rId22" Type="http://schemas.openxmlformats.org/officeDocument/2006/relationships/image" Target="../media/image1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0" Type="http://schemas.openxmlformats.org/officeDocument/2006/relationships/image" Target="../media/image60.png"/><Relationship Id="rId4" Type="http://schemas.openxmlformats.org/officeDocument/2006/relationships/image" Target="../media/image40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6.png"/><Relationship Id="rId5" Type="http://schemas.openxmlformats.org/officeDocument/2006/relationships/image" Target="../media/image53.png"/><Relationship Id="rId10" Type="http://schemas.openxmlformats.org/officeDocument/2006/relationships/image" Target="../media/image65.png"/><Relationship Id="rId4" Type="http://schemas.openxmlformats.org/officeDocument/2006/relationships/image" Target="../media/image4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3810" y="609671"/>
            <a:ext cx="15238095" cy="91058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23810" y="609671"/>
            <a:ext cx="15238095" cy="571429"/>
            <a:chOff x="1523810" y="1142857"/>
            <a:chExt cx="15238095" cy="5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810" y="1142857"/>
              <a:ext cx="15238095" cy="571429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1828801" y="724114"/>
            <a:ext cx="14478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FCF9E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Bold" pitchFamily="34" charset="0"/>
              </a:rPr>
              <a:t>신세계</a:t>
            </a:r>
            <a:r>
              <a:rPr lang="ko-KR" altLang="en-US" sz="1600" dirty="0">
                <a:solidFill>
                  <a:srgbClr val="FCF9EC"/>
                </a:solidFill>
                <a:latin typeface="이사만루체 Medium" panose="00000600000000000000" pitchFamily="2" charset="-127"/>
                <a:cs typeface="KOHINanumOTF Bold" pitchFamily="34" charset="0"/>
              </a:rPr>
              <a:t> </a:t>
            </a:r>
            <a:r>
              <a:rPr lang="en-US" altLang="ko-KR" sz="1600" dirty="0">
                <a:solidFill>
                  <a:srgbClr val="FCF9EC"/>
                </a:solidFill>
                <a:latin typeface="이사만루체 Medium" panose="00000600000000000000" pitchFamily="2" charset="-127"/>
                <a:cs typeface="KOHINanumOTF Bold" pitchFamily="34" charset="0"/>
              </a:rPr>
              <a:t>I&amp;C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735619" y="737420"/>
            <a:ext cx="441447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r>
              <a:rPr lang="ko-KR" altLang="en-US" sz="16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미니프로젝트 클라우드 </a:t>
            </a:r>
            <a:r>
              <a:rPr lang="ko-KR" altLang="en-US" sz="16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엔지니어 양성과정</a:t>
            </a:r>
            <a:endParaRPr lang="en-US" sz="16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0" name="Object 93">
            <a:extLst>
              <a:ext uri="{FF2B5EF4-FFF2-40B4-BE49-F238E27FC236}">
                <a16:creationId xmlns:a16="http://schemas.microsoft.com/office/drawing/2014/main" id="{9A1C1EB1-D4B3-428C-9E54-E15F16563950}"/>
              </a:ext>
            </a:extLst>
          </p:cNvPr>
          <p:cNvSpPr txBox="1"/>
          <p:nvPr/>
        </p:nvSpPr>
        <p:spPr>
          <a:xfrm>
            <a:off x="14478000" y="737691"/>
            <a:ext cx="22860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2024.03.27</a:t>
            </a:r>
            <a:endParaRPr lang="en-US" sz="16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BBD4B68-E8D9-4872-8AC6-E88BA0FF08C9}"/>
              </a:ext>
            </a:extLst>
          </p:cNvPr>
          <p:cNvSpPr/>
          <p:nvPr/>
        </p:nvSpPr>
        <p:spPr>
          <a:xfrm>
            <a:off x="2438402" y="1993708"/>
            <a:ext cx="13411199" cy="3373399"/>
          </a:xfrm>
          <a:custGeom>
            <a:avLst/>
            <a:gdLst>
              <a:gd name="connsiteX0" fmla="*/ 875065 w 13411199"/>
              <a:gd name="connsiteY0" fmla="*/ 0 h 3048001"/>
              <a:gd name="connsiteX1" fmla="*/ 12536134 w 13411199"/>
              <a:gd name="connsiteY1" fmla="*/ 0 h 3048001"/>
              <a:gd name="connsiteX2" fmla="*/ 12533976 w 13411199"/>
              <a:gd name="connsiteY2" fmla="*/ 21408 h 3048001"/>
              <a:gd name="connsiteX3" fmla="*/ 13325926 w 13411199"/>
              <a:gd name="connsiteY3" fmla="*/ 898998 h 3048001"/>
              <a:gd name="connsiteX4" fmla="*/ 13411199 w 13411199"/>
              <a:gd name="connsiteY4" fmla="*/ 903304 h 3048001"/>
              <a:gd name="connsiteX5" fmla="*/ 13411199 w 13411199"/>
              <a:gd name="connsiteY5" fmla="*/ 1980428 h 3048001"/>
              <a:gd name="connsiteX6" fmla="*/ 13325926 w 13411199"/>
              <a:gd name="connsiteY6" fmla="*/ 1984734 h 3048001"/>
              <a:gd name="connsiteX7" fmla="*/ 12533976 w 13411199"/>
              <a:gd name="connsiteY7" fmla="*/ 2862323 h 3048001"/>
              <a:gd name="connsiteX8" fmla="*/ 12551898 w 13411199"/>
              <a:gd name="connsiteY8" fmla="*/ 3040106 h 3048001"/>
              <a:gd name="connsiteX9" fmla="*/ 12554349 w 13411199"/>
              <a:gd name="connsiteY9" fmla="*/ 3048001 h 3048001"/>
              <a:gd name="connsiteX10" fmla="*/ 901810 w 13411199"/>
              <a:gd name="connsiteY10" fmla="*/ 3048001 h 3048001"/>
              <a:gd name="connsiteX11" fmla="*/ 916626 w 13411199"/>
              <a:gd name="connsiteY11" fmla="*/ 2901026 h 3048001"/>
              <a:gd name="connsiteX12" fmla="*/ 34483 w 13411199"/>
              <a:gd name="connsiteY12" fmla="*/ 2018882 h 3048001"/>
              <a:gd name="connsiteX13" fmla="*/ 0 w 13411199"/>
              <a:gd name="connsiteY13" fmla="*/ 2020623 h 3048001"/>
              <a:gd name="connsiteX14" fmla="*/ 0 w 13411199"/>
              <a:gd name="connsiteY14" fmla="*/ 903304 h 3048001"/>
              <a:gd name="connsiteX15" fmla="*/ 85274 w 13411199"/>
              <a:gd name="connsiteY15" fmla="*/ 898998 h 3048001"/>
              <a:gd name="connsiteX16" fmla="*/ 877223 w 13411199"/>
              <a:gd name="connsiteY16" fmla="*/ 21408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411199" h="3048001">
                <a:moveTo>
                  <a:pt x="875065" y="0"/>
                </a:moveTo>
                <a:lnTo>
                  <a:pt x="12536134" y="0"/>
                </a:lnTo>
                <a:lnTo>
                  <a:pt x="12533976" y="21408"/>
                </a:lnTo>
                <a:cubicBezTo>
                  <a:pt x="12533976" y="478153"/>
                  <a:pt x="12881099" y="853823"/>
                  <a:pt x="13325926" y="898998"/>
                </a:cubicBezTo>
                <a:lnTo>
                  <a:pt x="13411199" y="903304"/>
                </a:lnTo>
                <a:lnTo>
                  <a:pt x="13411199" y="1980428"/>
                </a:lnTo>
                <a:lnTo>
                  <a:pt x="13325926" y="1984734"/>
                </a:lnTo>
                <a:cubicBezTo>
                  <a:pt x="12881099" y="2029908"/>
                  <a:pt x="12533976" y="2405578"/>
                  <a:pt x="12533976" y="2862323"/>
                </a:cubicBezTo>
                <a:cubicBezTo>
                  <a:pt x="12533976" y="2923223"/>
                  <a:pt x="12540147" y="2982681"/>
                  <a:pt x="12551898" y="3040106"/>
                </a:cubicBezTo>
                <a:lnTo>
                  <a:pt x="12554349" y="3048001"/>
                </a:lnTo>
                <a:lnTo>
                  <a:pt x="901810" y="3048001"/>
                </a:lnTo>
                <a:lnTo>
                  <a:pt x="916626" y="2901026"/>
                </a:lnTo>
                <a:cubicBezTo>
                  <a:pt x="916626" y="2413831"/>
                  <a:pt x="521678" y="2018882"/>
                  <a:pt x="34483" y="2018882"/>
                </a:cubicBezTo>
                <a:lnTo>
                  <a:pt x="0" y="2020623"/>
                </a:lnTo>
                <a:lnTo>
                  <a:pt x="0" y="903304"/>
                </a:lnTo>
                <a:lnTo>
                  <a:pt x="85274" y="898998"/>
                </a:lnTo>
                <a:cubicBezTo>
                  <a:pt x="530100" y="853823"/>
                  <a:pt x="877223" y="478153"/>
                  <a:pt x="877223" y="21408"/>
                </a:cubicBezTo>
                <a:close/>
              </a:path>
            </a:pathLst>
          </a:custGeom>
          <a:solidFill>
            <a:srgbClr val="005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Object 90"/>
          <p:cNvSpPr txBox="1"/>
          <p:nvPr/>
        </p:nvSpPr>
        <p:spPr>
          <a:xfrm>
            <a:off x="3730652" y="2280535"/>
            <a:ext cx="10824409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IaC</a:t>
            </a:r>
            <a:r>
              <a:rPr lang="ko-KR" altLang="en-US" sz="45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이용한 </a:t>
            </a:r>
            <a:endParaRPr lang="en-US" altLang="ko-KR" sz="450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45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클라우드 </a:t>
            </a:r>
            <a:r>
              <a:rPr lang="en-US" altLang="ko-KR" sz="45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3-Tier Architecture </a:t>
            </a:r>
            <a:r>
              <a:rPr lang="ko-KR" altLang="en-US" sz="45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 </a:t>
            </a:r>
            <a:endParaRPr lang="en-US" altLang="ko-KR" sz="450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en-US" altLang="ko-KR" sz="45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DebOps </a:t>
            </a:r>
            <a:r>
              <a:rPr lang="ko-KR" altLang="en-US" sz="45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서비스 구성 자동화</a:t>
            </a:r>
            <a:endParaRPr lang="en-US" altLang="ko-KR" sz="450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en-US" sz="45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(Terraform / Ansible)</a:t>
            </a:r>
            <a:endParaRPr lang="en-US" sz="45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99" name="그룹 1009">
            <a:extLst>
              <a:ext uri="{FF2B5EF4-FFF2-40B4-BE49-F238E27FC236}">
                <a16:creationId xmlns:a16="http://schemas.microsoft.com/office/drawing/2014/main" id="{6F7305FF-F7E7-4157-ABB1-63AAE5E251B6}"/>
              </a:ext>
            </a:extLst>
          </p:cNvPr>
          <p:cNvGrpSpPr/>
          <p:nvPr/>
        </p:nvGrpSpPr>
        <p:grpSpPr>
          <a:xfrm>
            <a:off x="10134599" y="5753100"/>
            <a:ext cx="6408992" cy="2621702"/>
            <a:chOff x="2853398" y="3140021"/>
            <a:chExt cx="1965601" cy="804061"/>
          </a:xfrm>
        </p:grpSpPr>
        <p:pic>
          <p:nvPicPr>
            <p:cNvPr id="100" name="Object 26">
              <a:extLst>
                <a:ext uri="{FF2B5EF4-FFF2-40B4-BE49-F238E27FC236}">
                  <a16:creationId xmlns:a16="http://schemas.microsoft.com/office/drawing/2014/main" id="{88D843DF-8C7F-40A9-8419-632EC6132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3398" y="3140021"/>
              <a:ext cx="1965601" cy="804061"/>
            </a:xfrm>
            <a:prstGeom prst="rect">
              <a:avLst/>
            </a:prstGeom>
          </p:spPr>
        </p:pic>
      </p:grpSp>
      <p:grpSp>
        <p:nvGrpSpPr>
          <p:cNvPr id="102" name="그룹 1009">
            <a:extLst>
              <a:ext uri="{FF2B5EF4-FFF2-40B4-BE49-F238E27FC236}">
                <a16:creationId xmlns:a16="http://schemas.microsoft.com/office/drawing/2014/main" id="{81ABF3FD-2031-45D9-984B-0D2AAA3D741D}"/>
              </a:ext>
            </a:extLst>
          </p:cNvPr>
          <p:cNvGrpSpPr/>
          <p:nvPr/>
        </p:nvGrpSpPr>
        <p:grpSpPr>
          <a:xfrm>
            <a:off x="1981200" y="5753100"/>
            <a:ext cx="6408992" cy="2621702"/>
            <a:chOff x="2853398" y="3140021"/>
            <a:chExt cx="1965601" cy="804061"/>
          </a:xfrm>
        </p:grpSpPr>
        <p:pic>
          <p:nvPicPr>
            <p:cNvPr id="103" name="Object 26">
              <a:extLst>
                <a:ext uri="{FF2B5EF4-FFF2-40B4-BE49-F238E27FC236}">
                  <a16:creationId xmlns:a16="http://schemas.microsoft.com/office/drawing/2014/main" id="{76D1CC88-3364-4636-B36D-8EC8F498D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flipH="1">
              <a:off x="2853398" y="3140021"/>
              <a:ext cx="1965601" cy="804061"/>
            </a:xfrm>
            <a:prstGeom prst="rect">
              <a:avLst/>
            </a:prstGeom>
          </p:spPr>
        </p:pic>
      </p:grpSp>
      <p:sp>
        <p:nvSpPr>
          <p:cNvPr id="104" name="Object 91">
            <a:extLst>
              <a:ext uri="{FF2B5EF4-FFF2-40B4-BE49-F238E27FC236}">
                <a16:creationId xmlns:a16="http://schemas.microsoft.com/office/drawing/2014/main" id="{A55C096F-DA5D-4FE6-AB44-106C85E101E8}"/>
              </a:ext>
            </a:extLst>
          </p:cNvPr>
          <p:cNvSpPr txBox="1"/>
          <p:nvPr/>
        </p:nvSpPr>
        <p:spPr>
          <a:xfrm>
            <a:off x="2821022" y="5959163"/>
            <a:ext cx="5047282" cy="14023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Light" pitchFamily="34" charset="0"/>
              </a:rPr>
              <a:t>2</a:t>
            </a:r>
            <a:r>
              <a:rPr lang="ko-KR" altLang="en-US" sz="32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Light" pitchFamily="34" charset="0"/>
              </a:rPr>
              <a:t>조 기운찬 클라우드</a:t>
            </a:r>
            <a:br>
              <a:rPr lang="en-US" altLang="ko-KR" sz="2300"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Light" pitchFamily="34" charset="0"/>
              </a:rPr>
            </a:br>
            <a:r>
              <a:rPr lang="en-US" altLang="ko-KR" sz="27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Light" pitchFamily="34" charset="0"/>
              </a:rPr>
              <a:t>*</a:t>
            </a:r>
            <a:r>
              <a:rPr lang="ko-KR" altLang="en-US" sz="27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Light" pitchFamily="34" charset="0"/>
              </a:rPr>
              <a:t>조재형</a:t>
            </a:r>
            <a:r>
              <a:rPr lang="en-US" altLang="ko-KR" sz="2300"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Light" pitchFamily="34" charset="0"/>
              </a:rPr>
              <a:t>, </a:t>
            </a:r>
            <a:r>
              <a:rPr lang="ko-KR" altLang="en-US" sz="23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Light" pitchFamily="34" charset="0"/>
              </a:rPr>
              <a:t>최기운</a:t>
            </a:r>
            <a:r>
              <a:rPr lang="en-US" altLang="ko-KR" sz="23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Light" pitchFamily="34" charset="0"/>
              </a:rPr>
              <a:t>, </a:t>
            </a:r>
            <a:r>
              <a:rPr lang="ko-KR" altLang="en-US" sz="23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Light" pitchFamily="34" charset="0"/>
              </a:rPr>
              <a:t>김근보</a:t>
            </a:r>
            <a:r>
              <a:rPr lang="en-US" altLang="ko-KR" sz="23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Light" pitchFamily="34" charset="0"/>
              </a:rPr>
              <a:t>, </a:t>
            </a:r>
            <a:r>
              <a:rPr lang="ko-KR" altLang="en-US" sz="23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Light" pitchFamily="34" charset="0"/>
              </a:rPr>
              <a:t>장재영</a:t>
            </a:r>
            <a:endParaRPr lang="en-US" dirty="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5" name="Object 87">
            <a:extLst>
              <a:ext uri="{FF2B5EF4-FFF2-40B4-BE49-F238E27FC236}">
                <a16:creationId xmlns:a16="http://schemas.microsoft.com/office/drawing/2014/main" id="{E43F0FE9-BB94-4960-BD5C-AA84B185BB3F}"/>
              </a:ext>
            </a:extLst>
          </p:cNvPr>
          <p:cNvSpPr txBox="1"/>
          <p:nvPr/>
        </p:nvSpPr>
        <p:spPr>
          <a:xfrm>
            <a:off x="10502043" y="6464267"/>
            <a:ext cx="567410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스케줄링 웹 서비스</a:t>
            </a:r>
            <a:endParaRPr lang="en-US" sz="3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38" name="그룹 1008">
            <a:extLst>
              <a:ext uri="{FF2B5EF4-FFF2-40B4-BE49-F238E27FC236}">
                <a16:creationId xmlns:a16="http://schemas.microsoft.com/office/drawing/2014/main" id="{3AEC4586-F0AA-4DC8-9E34-957C0051D9F6}"/>
              </a:ext>
            </a:extLst>
          </p:cNvPr>
          <p:cNvGrpSpPr/>
          <p:nvPr/>
        </p:nvGrpSpPr>
        <p:grpSpPr>
          <a:xfrm>
            <a:off x="1521715" y="8931136"/>
            <a:ext cx="15227661" cy="809220"/>
            <a:chOff x="1710508" y="8120531"/>
            <a:chExt cx="6273223" cy="1010913"/>
          </a:xfrm>
        </p:grpSpPr>
        <p:pic>
          <p:nvPicPr>
            <p:cNvPr id="139" name="Object 23">
              <a:extLst>
                <a:ext uri="{FF2B5EF4-FFF2-40B4-BE49-F238E27FC236}">
                  <a16:creationId xmlns:a16="http://schemas.microsoft.com/office/drawing/2014/main" id="{EEA0DD43-5903-41D7-884B-6F7C1F03F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0508" y="8120531"/>
              <a:ext cx="6273223" cy="1010913"/>
            </a:xfrm>
            <a:prstGeom prst="rect">
              <a:avLst/>
            </a:prstGeom>
          </p:spPr>
        </p:pic>
      </p:grpSp>
      <p:grpSp>
        <p:nvGrpSpPr>
          <p:cNvPr id="95" name="그룹 1015">
            <a:extLst>
              <a:ext uri="{FF2B5EF4-FFF2-40B4-BE49-F238E27FC236}">
                <a16:creationId xmlns:a16="http://schemas.microsoft.com/office/drawing/2014/main" id="{9AFE9381-E2F2-4DEE-9C21-B0C7CC7F8E0F}"/>
              </a:ext>
            </a:extLst>
          </p:cNvPr>
          <p:cNvGrpSpPr/>
          <p:nvPr/>
        </p:nvGrpSpPr>
        <p:grpSpPr>
          <a:xfrm>
            <a:off x="298798" y="7750036"/>
            <a:ext cx="2499033" cy="2499033"/>
            <a:chOff x="1360064" y="5163734"/>
            <a:chExt cx="3004416" cy="3004416"/>
          </a:xfrm>
        </p:grpSpPr>
        <p:pic>
          <p:nvPicPr>
            <p:cNvPr id="96" name="Object 44">
              <a:extLst>
                <a:ext uri="{FF2B5EF4-FFF2-40B4-BE49-F238E27FC236}">
                  <a16:creationId xmlns:a16="http://schemas.microsoft.com/office/drawing/2014/main" id="{7309BB34-0156-44AA-A5A9-0E86A98F9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0064" y="5163734"/>
              <a:ext cx="3004416" cy="3004416"/>
            </a:xfrm>
            <a:prstGeom prst="rect">
              <a:avLst/>
            </a:prstGeom>
          </p:spPr>
        </p:pic>
      </p:grpSp>
      <p:grpSp>
        <p:nvGrpSpPr>
          <p:cNvPr id="97" name="그룹 1016">
            <a:extLst>
              <a:ext uri="{FF2B5EF4-FFF2-40B4-BE49-F238E27FC236}">
                <a16:creationId xmlns:a16="http://schemas.microsoft.com/office/drawing/2014/main" id="{0E15CE88-E1BB-4D90-9B02-515D4C849F99}"/>
              </a:ext>
            </a:extLst>
          </p:cNvPr>
          <p:cNvGrpSpPr/>
          <p:nvPr/>
        </p:nvGrpSpPr>
        <p:grpSpPr>
          <a:xfrm>
            <a:off x="15566325" y="7840323"/>
            <a:ext cx="2499033" cy="2499033"/>
            <a:chOff x="13869084" y="3067163"/>
            <a:chExt cx="3004416" cy="3004416"/>
          </a:xfrm>
        </p:grpSpPr>
        <p:pic>
          <p:nvPicPr>
            <p:cNvPr id="98" name="Object 47">
              <a:extLst>
                <a:ext uri="{FF2B5EF4-FFF2-40B4-BE49-F238E27FC236}">
                  <a16:creationId xmlns:a16="http://schemas.microsoft.com/office/drawing/2014/main" id="{9A23A6E4-696D-4863-A396-FB65294D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69084" y="3067163"/>
              <a:ext cx="3004416" cy="3004416"/>
            </a:xfrm>
            <a:prstGeom prst="rect">
              <a:avLst/>
            </a:prstGeom>
          </p:spPr>
        </p:pic>
      </p:grpSp>
      <p:grpSp>
        <p:nvGrpSpPr>
          <p:cNvPr id="140" name="그룹 1009">
            <a:extLst>
              <a:ext uri="{FF2B5EF4-FFF2-40B4-BE49-F238E27FC236}">
                <a16:creationId xmlns:a16="http://schemas.microsoft.com/office/drawing/2014/main" id="{FFFEBDC5-41FB-4710-A1A3-FF7222920C91}"/>
              </a:ext>
            </a:extLst>
          </p:cNvPr>
          <p:cNvGrpSpPr/>
          <p:nvPr/>
        </p:nvGrpSpPr>
        <p:grpSpPr>
          <a:xfrm>
            <a:off x="2147717" y="8479910"/>
            <a:ext cx="778146" cy="778390"/>
            <a:chOff x="5257636" y="7369940"/>
            <a:chExt cx="778146" cy="778390"/>
          </a:xfrm>
        </p:grpSpPr>
        <p:pic>
          <p:nvPicPr>
            <p:cNvPr id="141" name="Object 26">
              <a:extLst>
                <a:ext uri="{FF2B5EF4-FFF2-40B4-BE49-F238E27FC236}">
                  <a16:creationId xmlns:a16="http://schemas.microsoft.com/office/drawing/2014/main" id="{6DF90CBE-50FB-4E31-86FA-E61538E4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7636" y="7369940"/>
              <a:ext cx="778146" cy="778390"/>
            </a:xfrm>
            <a:prstGeom prst="rect">
              <a:avLst/>
            </a:prstGeom>
          </p:spPr>
        </p:pic>
      </p:grpSp>
      <p:grpSp>
        <p:nvGrpSpPr>
          <p:cNvPr id="142" name="그룹 1010">
            <a:extLst>
              <a:ext uri="{FF2B5EF4-FFF2-40B4-BE49-F238E27FC236}">
                <a16:creationId xmlns:a16="http://schemas.microsoft.com/office/drawing/2014/main" id="{6C5750E5-9785-4014-BDB7-410387AFDB43}"/>
              </a:ext>
            </a:extLst>
          </p:cNvPr>
          <p:cNvGrpSpPr/>
          <p:nvPr/>
        </p:nvGrpSpPr>
        <p:grpSpPr>
          <a:xfrm>
            <a:off x="2845606" y="8477249"/>
            <a:ext cx="778146" cy="778390"/>
            <a:chOff x="5955525" y="7367279"/>
            <a:chExt cx="778146" cy="778390"/>
          </a:xfrm>
        </p:grpSpPr>
        <p:pic>
          <p:nvPicPr>
            <p:cNvPr id="143" name="Object 29">
              <a:extLst>
                <a:ext uri="{FF2B5EF4-FFF2-40B4-BE49-F238E27FC236}">
                  <a16:creationId xmlns:a16="http://schemas.microsoft.com/office/drawing/2014/main" id="{BE5375DB-21F7-4EC6-9CDC-1A5645E51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5525" y="7367279"/>
              <a:ext cx="778146" cy="778390"/>
            </a:xfrm>
            <a:prstGeom prst="rect">
              <a:avLst/>
            </a:prstGeom>
          </p:spPr>
        </p:pic>
      </p:grpSp>
      <p:grpSp>
        <p:nvGrpSpPr>
          <p:cNvPr id="144" name="그룹 1011">
            <a:extLst>
              <a:ext uri="{FF2B5EF4-FFF2-40B4-BE49-F238E27FC236}">
                <a16:creationId xmlns:a16="http://schemas.microsoft.com/office/drawing/2014/main" id="{D3BF5C88-8841-4AE8-93EA-D93C0E5781E4}"/>
              </a:ext>
            </a:extLst>
          </p:cNvPr>
          <p:cNvGrpSpPr/>
          <p:nvPr/>
        </p:nvGrpSpPr>
        <p:grpSpPr>
          <a:xfrm>
            <a:off x="3543495" y="8473129"/>
            <a:ext cx="778146" cy="778390"/>
            <a:chOff x="6653414" y="7363159"/>
            <a:chExt cx="778146" cy="778390"/>
          </a:xfrm>
        </p:grpSpPr>
        <p:pic>
          <p:nvPicPr>
            <p:cNvPr id="145" name="Object 32">
              <a:extLst>
                <a:ext uri="{FF2B5EF4-FFF2-40B4-BE49-F238E27FC236}">
                  <a16:creationId xmlns:a16="http://schemas.microsoft.com/office/drawing/2014/main" id="{13912E4B-ABBE-4C2C-812F-1A435A659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3414" y="7363159"/>
              <a:ext cx="778146" cy="778390"/>
            </a:xfrm>
            <a:prstGeom prst="rect">
              <a:avLst/>
            </a:prstGeom>
          </p:spPr>
        </p:pic>
      </p:grpSp>
      <p:grpSp>
        <p:nvGrpSpPr>
          <p:cNvPr id="146" name="그룹 1014">
            <a:extLst>
              <a:ext uri="{FF2B5EF4-FFF2-40B4-BE49-F238E27FC236}">
                <a16:creationId xmlns:a16="http://schemas.microsoft.com/office/drawing/2014/main" id="{FE12B2D2-EC30-49A0-AEE3-DE1E93A03A3F}"/>
              </a:ext>
            </a:extLst>
          </p:cNvPr>
          <p:cNvGrpSpPr/>
          <p:nvPr/>
        </p:nvGrpSpPr>
        <p:grpSpPr>
          <a:xfrm>
            <a:off x="14325600" y="8655481"/>
            <a:ext cx="814619" cy="679019"/>
            <a:chOff x="11179585" y="5696978"/>
            <a:chExt cx="884596" cy="737348"/>
          </a:xfrm>
        </p:grpSpPr>
        <p:pic>
          <p:nvPicPr>
            <p:cNvPr id="147" name="Object 41">
              <a:extLst>
                <a:ext uri="{FF2B5EF4-FFF2-40B4-BE49-F238E27FC236}">
                  <a16:creationId xmlns:a16="http://schemas.microsoft.com/office/drawing/2014/main" id="{884EE10E-8719-4B6B-B3AA-D5A53C8B2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560000">
              <a:off x="11179585" y="5696978"/>
              <a:ext cx="884596" cy="737348"/>
            </a:xfrm>
            <a:prstGeom prst="rect">
              <a:avLst/>
            </a:prstGeom>
          </p:spPr>
        </p:pic>
      </p:grpSp>
      <p:grpSp>
        <p:nvGrpSpPr>
          <p:cNvPr id="148" name="그룹 1017">
            <a:extLst>
              <a:ext uri="{FF2B5EF4-FFF2-40B4-BE49-F238E27FC236}">
                <a16:creationId xmlns:a16="http://schemas.microsoft.com/office/drawing/2014/main" id="{9D00BD25-36A2-49D1-A40D-D49E73C72A6D}"/>
              </a:ext>
            </a:extLst>
          </p:cNvPr>
          <p:cNvGrpSpPr/>
          <p:nvPr/>
        </p:nvGrpSpPr>
        <p:grpSpPr>
          <a:xfrm>
            <a:off x="14884751" y="8636344"/>
            <a:ext cx="814619" cy="679019"/>
            <a:chOff x="11738736" y="5677841"/>
            <a:chExt cx="884596" cy="737348"/>
          </a:xfrm>
        </p:grpSpPr>
        <p:pic>
          <p:nvPicPr>
            <p:cNvPr id="149" name="Object 50">
              <a:extLst>
                <a:ext uri="{FF2B5EF4-FFF2-40B4-BE49-F238E27FC236}">
                  <a16:creationId xmlns:a16="http://schemas.microsoft.com/office/drawing/2014/main" id="{01559730-5099-45B1-988F-488255E9E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560000">
              <a:off x="11738736" y="5677841"/>
              <a:ext cx="884596" cy="737348"/>
            </a:xfrm>
            <a:prstGeom prst="rect">
              <a:avLst/>
            </a:prstGeom>
          </p:spPr>
        </p:pic>
      </p:grpSp>
      <p:grpSp>
        <p:nvGrpSpPr>
          <p:cNvPr id="150" name="그룹 1018">
            <a:extLst>
              <a:ext uri="{FF2B5EF4-FFF2-40B4-BE49-F238E27FC236}">
                <a16:creationId xmlns:a16="http://schemas.microsoft.com/office/drawing/2014/main" id="{E147727B-BBC3-4522-AC6C-27F4EDB640E8}"/>
              </a:ext>
            </a:extLst>
          </p:cNvPr>
          <p:cNvGrpSpPr/>
          <p:nvPr/>
        </p:nvGrpSpPr>
        <p:grpSpPr>
          <a:xfrm>
            <a:off x="15449656" y="8636344"/>
            <a:ext cx="814619" cy="679019"/>
            <a:chOff x="12303641" y="5677841"/>
            <a:chExt cx="884596" cy="737348"/>
          </a:xfrm>
        </p:grpSpPr>
        <p:pic>
          <p:nvPicPr>
            <p:cNvPr id="151" name="Object 53">
              <a:extLst>
                <a:ext uri="{FF2B5EF4-FFF2-40B4-BE49-F238E27FC236}">
                  <a16:creationId xmlns:a16="http://schemas.microsoft.com/office/drawing/2014/main" id="{7F3EB503-57E9-41B0-BD8E-42FE0698B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560000">
              <a:off x="12303641" y="5677841"/>
              <a:ext cx="884596" cy="737348"/>
            </a:xfrm>
            <a:prstGeom prst="rect">
              <a:avLst/>
            </a:prstGeom>
          </p:spPr>
        </p:pic>
      </p:grpSp>
      <p:pic>
        <p:nvPicPr>
          <p:cNvPr id="152" name="Object 41">
            <a:extLst>
              <a:ext uri="{FF2B5EF4-FFF2-40B4-BE49-F238E27FC236}">
                <a16:creationId xmlns:a16="http://schemas.microsoft.com/office/drawing/2014/main" id="{24C057D0-FE8D-4717-A15C-D6C2A284E539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9702" y="7916698"/>
            <a:ext cx="1419048" cy="1419048"/>
          </a:xfrm>
          <a:prstGeom prst="rect">
            <a:avLst/>
          </a:prstGeom>
        </p:spPr>
      </p:pic>
      <p:pic>
        <p:nvPicPr>
          <p:cNvPr id="153" name="Object 41">
            <a:extLst>
              <a:ext uri="{FF2B5EF4-FFF2-40B4-BE49-F238E27FC236}">
                <a16:creationId xmlns:a16="http://schemas.microsoft.com/office/drawing/2014/main" id="{F9C6802D-2F33-4704-9E52-5AE2423061E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flipH="1">
            <a:off x="4475406" y="7916698"/>
            <a:ext cx="1419048" cy="1419048"/>
          </a:xfrm>
          <a:prstGeom prst="rect">
            <a:avLst/>
          </a:prstGeom>
        </p:spPr>
      </p:pic>
      <p:grpSp>
        <p:nvGrpSpPr>
          <p:cNvPr id="158" name="그룹 1026">
            <a:extLst>
              <a:ext uri="{FF2B5EF4-FFF2-40B4-BE49-F238E27FC236}">
                <a16:creationId xmlns:a16="http://schemas.microsoft.com/office/drawing/2014/main" id="{B0BBD2D2-51F5-48AA-8C7A-63C0E1719365}"/>
              </a:ext>
            </a:extLst>
          </p:cNvPr>
          <p:cNvGrpSpPr/>
          <p:nvPr/>
        </p:nvGrpSpPr>
        <p:grpSpPr>
          <a:xfrm>
            <a:off x="13175994" y="8433544"/>
            <a:ext cx="283644" cy="472736"/>
            <a:chOff x="12432878" y="4273205"/>
            <a:chExt cx="283644" cy="472736"/>
          </a:xfrm>
        </p:grpSpPr>
        <p:pic>
          <p:nvPicPr>
            <p:cNvPr id="159" name="Object 77">
              <a:extLst>
                <a:ext uri="{FF2B5EF4-FFF2-40B4-BE49-F238E27FC236}">
                  <a16:creationId xmlns:a16="http://schemas.microsoft.com/office/drawing/2014/main" id="{EAC736A5-9B89-435A-A285-D553EA94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32878" y="4273205"/>
              <a:ext cx="283644" cy="472736"/>
            </a:xfrm>
            <a:prstGeom prst="rect">
              <a:avLst/>
            </a:prstGeom>
          </p:spPr>
        </p:pic>
      </p:grpSp>
      <p:grpSp>
        <p:nvGrpSpPr>
          <p:cNvPr id="160" name="그룹 1020">
            <a:extLst>
              <a:ext uri="{FF2B5EF4-FFF2-40B4-BE49-F238E27FC236}">
                <a16:creationId xmlns:a16="http://schemas.microsoft.com/office/drawing/2014/main" id="{08A01B82-5C5A-4855-A637-796DF3D6FED9}"/>
              </a:ext>
            </a:extLst>
          </p:cNvPr>
          <p:cNvGrpSpPr/>
          <p:nvPr/>
        </p:nvGrpSpPr>
        <p:grpSpPr>
          <a:xfrm>
            <a:off x="5646291" y="8464712"/>
            <a:ext cx="625127" cy="625127"/>
            <a:chOff x="15685715" y="8525263"/>
            <a:chExt cx="1266666" cy="1266666"/>
          </a:xfrm>
        </p:grpSpPr>
        <p:pic>
          <p:nvPicPr>
            <p:cNvPr id="161" name="Object 59">
              <a:extLst>
                <a:ext uri="{FF2B5EF4-FFF2-40B4-BE49-F238E27FC236}">
                  <a16:creationId xmlns:a16="http://schemas.microsoft.com/office/drawing/2014/main" id="{3EC30BDB-2613-4285-9516-2C7A744A9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85715" y="8525263"/>
              <a:ext cx="1266666" cy="1266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flipV="1">
            <a:off x="527658" y="6559450"/>
            <a:ext cx="17698365" cy="45719"/>
            <a:chOff x="-166959" y="5304162"/>
            <a:chExt cx="18569469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6959" y="5304162"/>
              <a:ext cx="18569469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51888" y="4765728"/>
            <a:ext cx="581938" cy="777040"/>
            <a:chOff x="8851888" y="3532654"/>
            <a:chExt cx="581938" cy="7770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1888" y="3532654"/>
              <a:ext cx="581938" cy="7770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58606" y="6282296"/>
            <a:ext cx="537651" cy="537604"/>
            <a:chOff x="2958606" y="5049222"/>
            <a:chExt cx="537651" cy="5376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8606" y="5049222"/>
              <a:ext cx="537651" cy="5376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16319" y="6282296"/>
            <a:ext cx="537651" cy="537604"/>
            <a:chOff x="5916319" y="5049222"/>
            <a:chExt cx="537651" cy="53760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6319" y="5049222"/>
              <a:ext cx="537651" cy="5376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97894" y="4766751"/>
            <a:ext cx="774500" cy="772948"/>
            <a:chOff x="5797894" y="3533677"/>
            <a:chExt cx="774500" cy="7729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7894" y="3533677"/>
              <a:ext cx="774500" cy="7729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31744" y="6282296"/>
            <a:ext cx="537651" cy="537604"/>
            <a:chOff x="11831744" y="5049222"/>
            <a:chExt cx="537651" cy="53760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31744" y="5049222"/>
              <a:ext cx="537651" cy="5376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58581" y="4769998"/>
            <a:ext cx="683978" cy="759962"/>
            <a:chOff x="11758581" y="3536924"/>
            <a:chExt cx="683978" cy="75996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8581" y="3536924"/>
              <a:ext cx="683978" cy="75996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560852" y="4617296"/>
            <a:ext cx="994862" cy="994862"/>
            <a:chOff x="14560852" y="3384222"/>
            <a:chExt cx="994862" cy="9948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0852" y="3384222"/>
              <a:ext cx="994862" cy="99486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874032" y="6282296"/>
            <a:ext cx="537651" cy="537604"/>
            <a:chOff x="8874032" y="5049222"/>
            <a:chExt cx="537651" cy="53760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74032" y="5049222"/>
              <a:ext cx="537651" cy="53760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789457" y="6282296"/>
            <a:ext cx="537651" cy="537604"/>
            <a:chOff x="14789457" y="5049222"/>
            <a:chExt cx="537651" cy="53760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89457" y="5049222"/>
              <a:ext cx="537651" cy="53760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958424" y="4776678"/>
            <a:ext cx="538016" cy="733241"/>
            <a:chOff x="2958424" y="3543604"/>
            <a:chExt cx="538016" cy="73324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58424" y="3543604"/>
              <a:ext cx="538016" cy="733241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1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0" y="1888257"/>
            <a:ext cx="1828571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0" i="0" dirty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Implementation Sequence</a:t>
            </a:r>
            <a:endParaRPr lang="en-US" dirty="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174965" y="5682611"/>
            <a:ext cx="202035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Network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구현</a:t>
            </a:r>
            <a:endParaRPr lang="en-US" sz="2000" dirty="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055159" y="5682611"/>
            <a:ext cx="240485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Application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개발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64" name="Object 69">
            <a:extLst>
              <a:ext uri="{FF2B5EF4-FFF2-40B4-BE49-F238E27FC236}">
                <a16:creationId xmlns:a16="http://schemas.microsoft.com/office/drawing/2014/main" id="{B617EC4D-DD4A-454B-9347-F63E15153415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구현 순서도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4" name="1/2 액자 3">
            <a:extLst>
              <a:ext uri="{FF2B5EF4-FFF2-40B4-BE49-F238E27FC236}">
                <a16:creationId xmlns:a16="http://schemas.microsoft.com/office/drawing/2014/main" id="{B10B70C3-897E-4E88-A301-DC87C238DC03}"/>
              </a:ext>
            </a:extLst>
          </p:cNvPr>
          <p:cNvSpPr/>
          <p:nvPr/>
        </p:nvSpPr>
        <p:spPr>
          <a:xfrm rot="2700000" flipH="1">
            <a:off x="-134889" y="6307877"/>
            <a:ext cx="548872" cy="548872"/>
          </a:xfrm>
          <a:prstGeom prst="halfFrame">
            <a:avLst>
              <a:gd name="adj1" fmla="val 20236"/>
              <a:gd name="adj2" fmla="val 22617"/>
            </a:avLst>
          </a:prstGeom>
          <a:solidFill>
            <a:srgbClr val="005F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1/2 액자 64">
            <a:extLst>
              <a:ext uri="{FF2B5EF4-FFF2-40B4-BE49-F238E27FC236}">
                <a16:creationId xmlns:a16="http://schemas.microsoft.com/office/drawing/2014/main" id="{42C77A22-348B-4B35-8410-75DB2463773B}"/>
              </a:ext>
            </a:extLst>
          </p:cNvPr>
          <p:cNvSpPr/>
          <p:nvPr/>
        </p:nvSpPr>
        <p:spPr>
          <a:xfrm rot="2700000" flipH="1">
            <a:off x="17625452" y="6309752"/>
            <a:ext cx="548872" cy="548872"/>
          </a:xfrm>
          <a:prstGeom prst="halfFrame">
            <a:avLst>
              <a:gd name="adj1" fmla="val 20236"/>
              <a:gd name="adj2" fmla="val 22617"/>
            </a:avLst>
          </a:prstGeom>
          <a:solidFill>
            <a:srgbClr val="005F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Object 74">
            <a:extLst>
              <a:ext uri="{FF2B5EF4-FFF2-40B4-BE49-F238E27FC236}">
                <a16:creationId xmlns:a16="http://schemas.microsoft.com/office/drawing/2014/main" id="{FA321D5F-3433-4C9B-B62D-44663DF3F32F}"/>
              </a:ext>
            </a:extLst>
          </p:cNvPr>
          <p:cNvSpPr txBox="1"/>
          <p:nvPr/>
        </p:nvSpPr>
        <p:spPr>
          <a:xfrm>
            <a:off x="7665143" y="5682611"/>
            <a:ext cx="29554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WAS/WEB Layer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구현</a:t>
            </a:r>
            <a:endParaRPr lang="en-US" sz="2000" dirty="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49" name="Object 74">
            <a:extLst>
              <a:ext uri="{FF2B5EF4-FFF2-40B4-BE49-F238E27FC236}">
                <a16:creationId xmlns:a16="http://schemas.microsoft.com/office/drawing/2014/main" id="{A53F8736-1A13-4446-9A02-D50156B137AF}"/>
              </a:ext>
            </a:extLst>
          </p:cNvPr>
          <p:cNvSpPr txBox="1"/>
          <p:nvPr/>
        </p:nvSpPr>
        <p:spPr>
          <a:xfrm>
            <a:off x="11090390" y="5682611"/>
            <a:ext cx="202035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Database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구현</a:t>
            </a:r>
            <a:endParaRPr lang="en-US" sz="2000" dirty="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0" name="Object 74">
            <a:extLst>
              <a:ext uri="{FF2B5EF4-FFF2-40B4-BE49-F238E27FC236}">
                <a16:creationId xmlns:a16="http://schemas.microsoft.com/office/drawing/2014/main" id="{102C265C-AB0B-48B0-A5CA-3EFCB2D155FA}"/>
              </a:ext>
            </a:extLst>
          </p:cNvPr>
          <p:cNvSpPr txBox="1"/>
          <p:nvPr/>
        </p:nvSpPr>
        <p:spPr>
          <a:xfrm>
            <a:off x="14048103" y="5682611"/>
            <a:ext cx="21847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Monitoring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구현</a:t>
            </a:r>
            <a:endParaRPr lang="en-US" sz="2000" dirty="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CFD925-D85F-4DD6-97EC-2D07ACB0866B}"/>
              </a:ext>
            </a:extLst>
          </p:cNvPr>
          <p:cNvSpPr txBox="1"/>
          <p:nvPr/>
        </p:nvSpPr>
        <p:spPr>
          <a:xfrm>
            <a:off x="11338560" y="828154"/>
            <a:ext cx="50945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Infra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Network</a:t>
            </a:r>
            <a:endParaRPr lang="en-US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60CFE12-87A3-9531-2F15-9BE47428D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111" y="4392607"/>
            <a:ext cx="4781781" cy="2795738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DCBD666-A827-8CB6-5365-D076BC002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9819" y="2783003"/>
            <a:ext cx="5836116" cy="6877050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sp>
        <p:nvSpPr>
          <p:cNvPr id="27" name="Object 69">
            <a:extLst>
              <a:ext uri="{FF2B5EF4-FFF2-40B4-BE49-F238E27FC236}">
                <a16:creationId xmlns:a16="http://schemas.microsoft.com/office/drawing/2014/main" id="{28C9B681-7D21-4127-BFA0-820386ACDC62}"/>
              </a:ext>
            </a:extLst>
          </p:cNvPr>
          <p:cNvSpPr txBox="1"/>
          <p:nvPr/>
        </p:nvSpPr>
        <p:spPr>
          <a:xfrm>
            <a:off x="3728856" y="3424855"/>
            <a:ext cx="194628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VPC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8" name="Object 69">
            <a:extLst>
              <a:ext uri="{FF2B5EF4-FFF2-40B4-BE49-F238E27FC236}">
                <a16:creationId xmlns:a16="http://schemas.microsoft.com/office/drawing/2014/main" id="{426CB843-3DA5-4C7B-83C8-056674F6A105}"/>
              </a:ext>
            </a:extLst>
          </p:cNvPr>
          <p:cNvSpPr txBox="1"/>
          <p:nvPr/>
        </p:nvSpPr>
        <p:spPr>
          <a:xfrm>
            <a:off x="11561297" y="1968466"/>
            <a:ext cx="259316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Subnet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742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>
              <a:latin typeface="나눔고딕 Light" panose="020D0904000000000000" pitchFamily="50" charset="-127"/>
            </a:endParaRPr>
          </a:p>
        </p:txBody>
      </p:sp>
      <p:pic>
        <p:nvPicPr>
          <p:cNvPr id="20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A23C7BE-71CF-4C65-B7BA-86C1F9C2F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8533" y="3674083"/>
            <a:ext cx="4084195" cy="4048369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21" name="그림 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60D369EA-2ED6-448D-BA74-F71A21DAE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8095" y="4747542"/>
            <a:ext cx="4707620" cy="1901449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22" name="그림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C1C78E5E-D98C-41AF-B122-66A217F676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762" y="2397470"/>
            <a:ext cx="4848404" cy="7029212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sp>
        <p:nvSpPr>
          <p:cNvPr id="23" name="Object 69">
            <a:extLst>
              <a:ext uri="{FF2B5EF4-FFF2-40B4-BE49-F238E27FC236}">
                <a16:creationId xmlns:a16="http://schemas.microsoft.com/office/drawing/2014/main" id="{2B651A90-49B0-429C-A7BB-736DA20CBD2E}"/>
              </a:ext>
            </a:extLst>
          </p:cNvPr>
          <p:cNvSpPr txBox="1"/>
          <p:nvPr/>
        </p:nvSpPr>
        <p:spPr>
          <a:xfrm>
            <a:off x="11338560" y="828154"/>
            <a:ext cx="50945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Infra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Network</a:t>
            </a:r>
            <a:endParaRPr lang="en-US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4" name="Object 69">
            <a:extLst>
              <a:ext uri="{FF2B5EF4-FFF2-40B4-BE49-F238E27FC236}">
                <a16:creationId xmlns:a16="http://schemas.microsoft.com/office/drawing/2014/main" id="{A31D6E41-CC3B-4712-87D2-C4160CE01C9B}"/>
              </a:ext>
            </a:extLst>
          </p:cNvPr>
          <p:cNvSpPr txBox="1"/>
          <p:nvPr/>
        </p:nvSpPr>
        <p:spPr>
          <a:xfrm>
            <a:off x="2095475" y="1699830"/>
            <a:ext cx="3766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Routing table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5" name="Object 69">
            <a:extLst>
              <a:ext uri="{FF2B5EF4-FFF2-40B4-BE49-F238E27FC236}">
                <a16:creationId xmlns:a16="http://schemas.microsoft.com/office/drawing/2014/main" id="{2D3E5D05-E242-4992-84CA-1EAFD3477F0F}"/>
              </a:ext>
            </a:extLst>
          </p:cNvPr>
          <p:cNvSpPr txBox="1"/>
          <p:nvPr/>
        </p:nvSpPr>
        <p:spPr>
          <a:xfrm>
            <a:off x="7547404" y="2761053"/>
            <a:ext cx="348645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NAT Gateway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설정 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6" name="Object 69">
            <a:extLst>
              <a:ext uri="{FF2B5EF4-FFF2-40B4-BE49-F238E27FC236}">
                <a16:creationId xmlns:a16="http://schemas.microsoft.com/office/drawing/2014/main" id="{F050AD33-1E9D-435F-B19E-DC6DC16D9D06}"/>
              </a:ext>
            </a:extLst>
          </p:cNvPr>
          <p:cNvSpPr txBox="1"/>
          <p:nvPr/>
        </p:nvSpPr>
        <p:spPr>
          <a:xfrm>
            <a:off x="12788679" y="3919293"/>
            <a:ext cx="348645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IGW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CFD925-D85F-4DD6-97EC-2D07ACB0866B}"/>
              </a:ext>
            </a:extLst>
          </p:cNvPr>
          <p:cNvSpPr txBox="1"/>
          <p:nvPr/>
        </p:nvSpPr>
        <p:spPr>
          <a:xfrm>
            <a:off x="11756571" y="828154"/>
            <a:ext cx="46631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Infra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인스턴스</a:t>
            </a:r>
            <a:endParaRPr lang="en-US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886DC3B-47C3-C9E3-FD73-36CDB5DAE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522" y="3608386"/>
            <a:ext cx="7762335" cy="3538712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27" name="그림 2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1946090-40D5-2F14-52A8-3501D0E8F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6191" y="2836298"/>
            <a:ext cx="6572971" cy="5562599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sp>
        <p:nvSpPr>
          <p:cNvPr id="31" name="Object 69">
            <a:extLst>
              <a:ext uri="{FF2B5EF4-FFF2-40B4-BE49-F238E27FC236}">
                <a16:creationId xmlns:a16="http://schemas.microsoft.com/office/drawing/2014/main" id="{B37C318D-7089-4090-A0E1-39FAD5EE4F82}"/>
              </a:ext>
            </a:extLst>
          </p:cNvPr>
          <p:cNvSpPr txBox="1"/>
          <p:nvPr/>
        </p:nvSpPr>
        <p:spPr>
          <a:xfrm>
            <a:off x="3378200" y="2836298"/>
            <a:ext cx="3766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Bastion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2" name="Object 69">
            <a:extLst>
              <a:ext uri="{FF2B5EF4-FFF2-40B4-BE49-F238E27FC236}">
                <a16:creationId xmlns:a16="http://schemas.microsoft.com/office/drawing/2014/main" id="{FF2A6A05-E17A-4E2C-9D84-68C1DEAABF80}"/>
              </a:ext>
            </a:extLst>
          </p:cNvPr>
          <p:cNvSpPr txBox="1"/>
          <p:nvPr/>
        </p:nvSpPr>
        <p:spPr>
          <a:xfrm>
            <a:off x="11579187" y="2064210"/>
            <a:ext cx="3766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RDS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50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CFD925-D85F-4DD6-97EC-2D07ACB0866B}"/>
              </a:ext>
            </a:extLst>
          </p:cNvPr>
          <p:cNvSpPr txBox="1"/>
          <p:nvPr/>
        </p:nvSpPr>
        <p:spPr>
          <a:xfrm>
            <a:off x="11756571" y="828154"/>
            <a:ext cx="46631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Infra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인스턴스</a:t>
            </a:r>
            <a:endParaRPr lang="en-US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8" name="그림 2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23797C3-154B-EE9D-B704-8C31793BA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0910" y="3452268"/>
            <a:ext cx="4989730" cy="5309447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29" name="그림 2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6288F94A-6FBA-976A-D42F-72AF0DFEC8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1854" y="3452268"/>
            <a:ext cx="5279165" cy="5309447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sp>
        <p:nvSpPr>
          <p:cNvPr id="22" name="Object 69">
            <a:extLst>
              <a:ext uri="{FF2B5EF4-FFF2-40B4-BE49-F238E27FC236}">
                <a16:creationId xmlns:a16="http://schemas.microsoft.com/office/drawing/2014/main" id="{0DD359B8-F1DB-4219-A1D2-B7D41C1F4C5E}"/>
              </a:ext>
            </a:extLst>
          </p:cNvPr>
          <p:cNvSpPr txBox="1"/>
          <p:nvPr/>
        </p:nvSpPr>
        <p:spPr>
          <a:xfrm>
            <a:off x="12172286" y="2696149"/>
            <a:ext cx="3766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ASG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3" name="Object 69">
            <a:extLst>
              <a:ext uri="{FF2B5EF4-FFF2-40B4-BE49-F238E27FC236}">
                <a16:creationId xmlns:a16="http://schemas.microsoft.com/office/drawing/2014/main" id="{0617F585-4FC4-42AF-9F74-7EF136133C3C}"/>
              </a:ext>
            </a:extLst>
          </p:cNvPr>
          <p:cNvSpPr txBox="1"/>
          <p:nvPr/>
        </p:nvSpPr>
        <p:spPr>
          <a:xfrm>
            <a:off x="5977947" y="2680250"/>
            <a:ext cx="3766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Launch Conf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75962-5ECE-46D4-AD28-6C048909D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533" y="5143500"/>
            <a:ext cx="3156019" cy="1340228"/>
          </a:xfrm>
          <a:prstGeom prst="rect">
            <a:avLst/>
          </a:prstGeom>
          <a:ln w="34925"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8A39BB-980A-4CD3-B422-BE3D97ECC17C}"/>
              </a:ext>
            </a:extLst>
          </p:cNvPr>
          <p:cNvSpPr/>
          <p:nvPr/>
        </p:nvSpPr>
        <p:spPr>
          <a:xfrm>
            <a:off x="5417797" y="4627671"/>
            <a:ext cx="3282065" cy="28396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06C79-B741-4C9F-886D-33BB65B82878}"/>
              </a:ext>
            </a:extLst>
          </p:cNvPr>
          <p:cNvCxnSpPr>
            <a:stCxn id="4" idx="3"/>
          </p:cNvCxnSpPr>
          <p:nvPr/>
        </p:nvCxnSpPr>
        <p:spPr>
          <a:xfrm flipV="1">
            <a:off x="4010552" y="4792496"/>
            <a:ext cx="1407245" cy="1021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69">
            <a:extLst>
              <a:ext uri="{FF2B5EF4-FFF2-40B4-BE49-F238E27FC236}">
                <a16:creationId xmlns:a16="http://schemas.microsoft.com/office/drawing/2014/main" id="{176CE283-D13F-46DC-B68D-C371806E1549}"/>
              </a:ext>
            </a:extLst>
          </p:cNvPr>
          <p:cNvSpPr txBox="1"/>
          <p:nvPr/>
        </p:nvSpPr>
        <p:spPr>
          <a:xfrm>
            <a:off x="549053" y="6799899"/>
            <a:ext cx="376697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인스턴스 생성 시 </a:t>
            </a:r>
            <a:endParaRPr lang="en-US" altLang="ko-KR" sz="2000">
              <a:solidFill>
                <a:srgbClr val="0070C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20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기본 설정 및 설치 정의</a:t>
            </a:r>
            <a:endParaRPr lang="en-US" sz="2000">
              <a:solidFill>
                <a:srgbClr val="0070C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255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59" y="-975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>
              <a:latin typeface="나눔고딕 Light" panose="020D09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CB013F-85FC-4B14-8B71-B09B6265F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5940" y="2729117"/>
            <a:ext cx="5984425" cy="2483269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sp>
        <p:nvSpPr>
          <p:cNvPr id="29" name="Object 69">
            <a:extLst>
              <a:ext uri="{FF2B5EF4-FFF2-40B4-BE49-F238E27FC236}">
                <a16:creationId xmlns:a16="http://schemas.microsoft.com/office/drawing/2014/main" id="{C1FF9075-4E24-47EB-A37A-C3F72AB45029}"/>
              </a:ext>
            </a:extLst>
          </p:cNvPr>
          <p:cNvSpPr txBox="1"/>
          <p:nvPr/>
        </p:nvSpPr>
        <p:spPr>
          <a:xfrm>
            <a:off x="11756571" y="828154"/>
            <a:ext cx="46631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Infra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인스턴스</a:t>
            </a:r>
            <a:endParaRPr lang="en-US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0" name="Object 69">
            <a:extLst>
              <a:ext uri="{FF2B5EF4-FFF2-40B4-BE49-F238E27FC236}">
                <a16:creationId xmlns:a16="http://schemas.microsoft.com/office/drawing/2014/main" id="{B9B6A644-C5AF-4BF6-979A-C836B29DC7F9}"/>
              </a:ext>
            </a:extLst>
          </p:cNvPr>
          <p:cNvSpPr txBox="1"/>
          <p:nvPr/>
        </p:nvSpPr>
        <p:spPr>
          <a:xfrm>
            <a:off x="2055457" y="2066899"/>
            <a:ext cx="3766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ELB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1" name="Object 69">
            <a:extLst>
              <a:ext uri="{FF2B5EF4-FFF2-40B4-BE49-F238E27FC236}">
                <a16:creationId xmlns:a16="http://schemas.microsoft.com/office/drawing/2014/main" id="{84AAAEFE-232D-470B-A860-D2D5DE947E7D}"/>
              </a:ext>
            </a:extLst>
          </p:cNvPr>
          <p:cNvSpPr txBox="1"/>
          <p:nvPr/>
        </p:nvSpPr>
        <p:spPr>
          <a:xfrm>
            <a:off x="7260511" y="5211881"/>
            <a:ext cx="3766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Target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group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D6D8D1-1953-4CDB-B91C-1C190B0B5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83" y="2868601"/>
            <a:ext cx="6465126" cy="2204302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29E9F4-6560-4414-B817-FE33C8DDC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737" y="5874079"/>
            <a:ext cx="5512526" cy="3879669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sp>
        <p:nvSpPr>
          <p:cNvPr id="36" name="Object 69">
            <a:extLst>
              <a:ext uri="{FF2B5EF4-FFF2-40B4-BE49-F238E27FC236}">
                <a16:creationId xmlns:a16="http://schemas.microsoft.com/office/drawing/2014/main" id="{0F7D9663-474A-4435-9484-DB606DF8829F}"/>
              </a:ext>
            </a:extLst>
          </p:cNvPr>
          <p:cNvSpPr txBox="1"/>
          <p:nvPr/>
        </p:nvSpPr>
        <p:spPr>
          <a:xfrm>
            <a:off x="12204663" y="2070572"/>
            <a:ext cx="3766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리스너 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69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207B7-BFB0-4035-8609-13F32B177B5E}"/>
              </a:ext>
            </a:extLst>
          </p:cNvPr>
          <p:cNvSpPr txBox="1"/>
          <p:nvPr/>
        </p:nvSpPr>
        <p:spPr>
          <a:xfrm>
            <a:off x="1801938" y="6655800"/>
            <a:ext cx="15480222" cy="23621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50000"/>
              </a:lnSpc>
              <a:buFont typeface=""/>
              <a:buAutoNum type="arabicPeriod"/>
            </a:pPr>
            <a:r>
              <a:rPr lang="af-ZA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user_data 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사용시엔 인스턴스 생성시에만 진행되는 단점이 있다</a:t>
            </a:r>
            <a:r>
              <a:rPr lang="en-US" altLang="ko-KR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"/>
              <a:buAutoNum type="arabicPeriod"/>
            </a:pPr>
            <a:r>
              <a:rPr lang="af-ZA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을 활용하면 서버가 이미 배포된 이후에도 서버를 관리하고 업데이트가 가능함</a:t>
            </a:r>
            <a:r>
              <a:rPr lang="en-US" altLang="ko-KR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"/>
              <a:buAutoNum type="arabicPeriod"/>
            </a:pPr>
            <a:r>
              <a:rPr lang="af-ZA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은 모듈화된 형태로 작성되어 이를 통해 재사용성이 뛰어남 반면 </a:t>
            </a:r>
            <a:r>
              <a:rPr lang="en-US" altLang="ko-KR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</a:t>
            </a:r>
            <a:r>
              <a:rPr lang="af-ZA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ser_data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는 서버 배포시에만 사용 가능하기에 재사용이 불가능함</a:t>
            </a:r>
            <a:r>
              <a:rPr lang="en-US" altLang="ko-KR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  <a:endParaRPr lang="ko-KR" altLang="en-US" sz="2000">
              <a:solidFill>
                <a:schemeClr val="accent3">
                  <a:lumMod val="7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af-ZA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4.Ansible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을 사용하면 서버 배포 뿐만 아니라 설정 관리까지 가능하며 모듈화된 코드를 통해 재사용성까지 뛰어남</a:t>
            </a:r>
            <a:r>
              <a:rPr lang="en-US" altLang="ko-KR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선언적인 구성을 통해 원하는 상태를 명확하게 정의할 수 있어 유지보수와 관리가 용이함</a:t>
            </a:r>
            <a:r>
              <a:rPr lang="en-US" altLang="ko-KR" sz="2000">
                <a:solidFill>
                  <a:schemeClr val="accent3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  <a:endParaRPr lang="ko-KR" altLang="en-US" sz="2000">
              <a:solidFill>
                <a:schemeClr val="accent3">
                  <a:lumMod val="7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BF5E3-6345-4C84-9DFC-09DECC70E15C}"/>
              </a:ext>
            </a:extLst>
          </p:cNvPr>
          <p:cNvSpPr txBox="1"/>
          <p:nvPr/>
        </p:nvSpPr>
        <p:spPr>
          <a:xfrm>
            <a:off x="4736238" y="2976545"/>
            <a:ext cx="91505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f-ZA" altLang="ko-KR" sz="3200" b="1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user_data</a:t>
            </a:r>
            <a:r>
              <a:rPr lang="ko-KR" altLang="en-US" sz="3200" b="1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사용하여 서버 초기화 및 구성을 할 수 있음에도 </a:t>
            </a:r>
            <a:r>
              <a:rPr lang="af-ZA" altLang="ko-KR" sz="3200" b="1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</a:t>
            </a:r>
            <a:r>
              <a:rPr lang="ko-KR" altLang="en-US" sz="3200" b="1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을 활용하는 이유</a:t>
            </a:r>
          </a:p>
        </p:txBody>
      </p:sp>
      <p:grpSp>
        <p:nvGrpSpPr>
          <p:cNvPr id="22" name="그룹 1015">
            <a:extLst>
              <a:ext uri="{FF2B5EF4-FFF2-40B4-BE49-F238E27FC236}">
                <a16:creationId xmlns:a16="http://schemas.microsoft.com/office/drawing/2014/main" id="{CD3C708D-D61E-4795-9629-C2FFFDC806A6}"/>
              </a:ext>
            </a:extLst>
          </p:cNvPr>
          <p:cNvGrpSpPr/>
          <p:nvPr/>
        </p:nvGrpSpPr>
        <p:grpSpPr>
          <a:xfrm>
            <a:off x="8647833" y="4647833"/>
            <a:ext cx="990047" cy="990047"/>
            <a:chOff x="7049724" y="6300423"/>
            <a:chExt cx="662333" cy="662333"/>
          </a:xfrm>
        </p:grpSpPr>
        <p:pic>
          <p:nvPicPr>
            <p:cNvPr id="23" name="Object 48">
              <a:extLst>
                <a:ext uri="{FF2B5EF4-FFF2-40B4-BE49-F238E27FC236}">
                  <a16:creationId xmlns:a16="http://schemas.microsoft.com/office/drawing/2014/main" id="{899691B7-7A30-499D-9A6D-CE70E0E36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9724" y="6300423"/>
              <a:ext cx="662333" cy="662333"/>
            </a:xfrm>
            <a:prstGeom prst="rect">
              <a:avLst/>
            </a:prstGeom>
          </p:spPr>
        </p:pic>
      </p:grpSp>
      <p:sp>
        <p:nvSpPr>
          <p:cNvPr id="24" name="Object 69">
            <a:extLst>
              <a:ext uri="{FF2B5EF4-FFF2-40B4-BE49-F238E27FC236}">
                <a16:creationId xmlns:a16="http://schemas.microsoft.com/office/drawing/2014/main" id="{AF6326EC-19F8-4D89-8263-5F4B8DAA1976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Application service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배포</a:t>
            </a:r>
            <a:endParaRPr lang="en-US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07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E4CB938-D1C1-4F63-9C75-F02D99AEC907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Application service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배포</a:t>
            </a:r>
            <a:endParaRPr lang="en-US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659092C-2E06-F350-AA83-4F80EF6F0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369" y="3103470"/>
            <a:ext cx="9334933" cy="5051333"/>
          </a:xfrm>
          <a:prstGeom prst="rect">
            <a:avLst/>
          </a:prstGeom>
        </p:spPr>
      </p:pic>
      <p:pic>
        <p:nvPicPr>
          <p:cNvPr id="13" name="그림 1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C763299-1962-F27A-6C8B-523319891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9908" y="3005000"/>
            <a:ext cx="6172200" cy="5248275"/>
          </a:xfrm>
          <a:prstGeom prst="rect">
            <a:avLst/>
          </a:prstGeom>
        </p:spPr>
      </p:pic>
      <p:sp>
        <p:nvSpPr>
          <p:cNvPr id="24" name="Object 69">
            <a:extLst>
              <a:ext uri="{FF2B5EF4-FFF2-40B4-BE49-F238E27FC236}">
                <a16:creationId xmlns:a16="http://schemas.microsoft.com/office/drawing/2014/main" id="{1DC00713-D22D-465F-8E3E-8BBF11C44440}"/>
              </a:ext>
            </a:extLst>
          </p:cNvPr>
          <p:cNvSpPr txBox="1"/>
          <p:nvPr/>
        </p:nvSpPr>
        <p:spPr>
          <a:xfrm>
            <a:off x="12562519" y="2302505"/>
            <a:ext cx="3766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Proxy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설정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C69F10-B317-4101-8A09-C770753FF75A}"/>
              </a:ext>
            </a:extLst>
          </p:cNvPr>
          <p:cNvSpPr/>
          <p:nvPr/>
        </p:nvSpPr>
        <p:spPr>
          <a:xfrm>
            <a:off x="11717383" y="4950823"/>
            <a:ext cx="5682343" cy="2364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FA61F-FCE9-42DF-908F-F69F5D75F8E0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8937499" y="7315200"/>
            <a:ext cx="5621056" cy="1504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93EA97-2853-4604-A952-F7AC7525D9A9}"/>
              </a:ext>
            </a:extLst>
          </p:cNvPr>
          <p:cNvSpPr txBox="1"/>
          <p:nvPr/>
        </p:nvSpPr>
        <p:spPr>
          <a:xfrm>
            <a:off x="3788229" y="8934994"/>
            <a:ext cx="103980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0" i="0">
                <a:solidFill>
                  <a:srgbClr val="0070C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 서버로 오는 요청을 애플리케이션 서버로 전달하는 리버스 프록시 역할을 해줌</a:t>
            </a:r>
            <a:endParaRPr lang="ko-KR" altLang="en-US" sz="2400">
              <a:solidFill>
                <a:srgbClr val="0070C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8DBBEF-1F6D-4788-8B48-91462BD15F12}"/>
              </a:ext>
            </a:extLst>
          </p:cNvPr>
          <p:cNvSpPr/>
          <p:nvPr/>
        </p:nvSpPr>
        <p:spPr>
          <a:xfrm>
            <a:off x="3466667" y="8819561"/>
            <a:ext cx="10941664" cy="679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51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04AEBE0-365A-4594-9510-9A2DE2C17AEE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S3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" name="그림 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C3E6D43A-ED75-A3B2-8FA3-603DE9451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029" y="1907440"/>
            <a:ext cx="8837941" cy="7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04AEBE0-365A-4594-9510-9A2DE2C17AEE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S3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7AFA6-0F8B-B89C-0DC8-45A1222E6D4D}"/>
              </a:ext>
            </a:extLst>
          </p:cNvPr>
          <p:cNvSpPr txBox="1"/>
          <p:nvPr/>
        </p:nvSpPr>
        <p:spPr>
          <a:xfrm>
            <a:off x="3446337" y="1813483"/>
            <a:ext cx="113930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Firehose</a:t>
            </a:r>
            <a:r>
              <a:rPr lang="ko-KR" altLang="en-US" sz="3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통한 간편한 대용량 데이터 스트리밍 및 관리</a:t>
            </a:r>
            <a:endParaRPr lang="ko-KR" sz="3600" dirty="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Calibri"/>
            </a:endParaRPr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1CAECEEA-2FF7-ED3A-2ED7-51BB3094D9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192" y="3434732"/>
            <a:ext cx="8458199" cy="58760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 descr="&#10;                Amazon S3용 Amazon Data Firehose 데이터 흐름&#10;            ">
            <a:extLst>
              <a:ext uri="{FF2B5EF4-FFF2-40B4-BE49-F238E27FC236}">
                <a16:creationId xmlns:a16="http://schemas.microsoft.com/office/drawing/2014/main" id="{16564011-EC32-39A3-8507-8D67A7C94D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251" y="4367664"/>
            <a:ext cx="8393499" cy="32338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735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7938" y="3370116"/>
            <a:ext cx="1330791" cy="532314"/>
            <a:chOff x="7667938" y="4039116"/>
            <a:chExt cx="1330791" cy="5323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7938" y="4039116"/>
              <a:ext cx="1330791" cy="532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22128" y="3539181"/>
            <a:ext cx="908126" cy="363249"/>
            <a:chOff x="9722128" y="4208181"/>
            <a:chExt cx="908126" cy="3632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2128" y="4208181"/>
              <a:ext cx="908126" cy="3632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95550" y="3875851"/>
            <a:ext cx="908126" cy="363249"/>
            <a:chOff x="9695550" y="4544851"/>
            <a:chExt cx="908126" cy="3632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5550" y="4544851"/>
              <a:ext cx="908126" cy="3632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8571" y="2759571"/>
            <a:ext cx="2485714" cy="6095238"/>
            <a:chOff x="1528571" y="3428571"/>
            <a:chExt cx="2485714" cy="60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71" y="3428571"/>
              <a:ext cx="2485714" cy="60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80952" y="3902430"/>
            <a:ext cx="2485714" cy="4952381"/>
            <a:chOff x="4080952" y="4571430"/>
            <a:chExt cx="2485714" cy="49523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0952" y="4571430"/>
              <a:ext cx="2485714" cy="4952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19047" y="5043378"/>
            <a:ext cx="5034413" cy="3809524"/>
            <a:chOff x="6619048" y="5712378"/>
            <a:chExt cx="2485714" cy="38095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9048" y="5712378"/>
              <a:ext cx="2485714" cy="3809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23556" y="3902429"/>
            <a:ext cx="2485714" cy="4952381"/>
            <a:chOff x="11723556" y="4571429"/>
            <a:chExt cx="2485714" cy="4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3556" y="4571429"/>
              <a:ext cx="2485714" cy="49523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279365" y="2759571"/>
            <a:ext cx="2485714" cy="6095238"/>
            <a:chOff x="14279365" y="3428571"/>
            <a:chExt cx="2485714" cy="60952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79365" y="3428571"/>
              <a:ext cx="2485714" cy="609523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971175" y="4491634"/>
            <a:ext cx="454601" cy="227300"/>
            <a:chOff x="10971175" y="5160634"/>
            <a:chExt cx="454601" cy="2273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1175" y="5160634"/>
              <a:ext cx="454601" cy="22730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14286" y="4652410"/>
            <a:ext cx="2476190" cy="381444"/>
            <a:chOff x="6614286" y="5321410"/>
            <a:chExt cx="2476190" cy="38144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4286" y="5321410"/>
              <a:ext cx="2476190" cy="3814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186796" y="4653598"/>
            <a:ext cx="2477971" cy="380256"/>
            <a:chOff x="9186796" y="5322598"/>
            <a:chExt cx="2477971" cy="38025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86796" y="5322598"/>
              <a:ext cx="2477971" cy="38025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995543" y="8067834"/>
            <a:ext cx="1266666" cy="1266666"/>
            <a:chOff x="15685715" y="8525263"/>
            <a:chExt cx="1266666" cy="126666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85715" y="8525263"/>
              <a:ext cx="1266666" cy="126666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933333" y="4426874"/>
            <a:ext cx="454601" cy="227300"/>
            <a:chOff x="6933333" y="5095874"/>
            <a:chExt cx="454601" cy="22730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3333" y="5095874"/>
              <a:ext cx="454601" cy="2273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378733" y="4454810"/>
            <a:ext cx="454601" cy="227300"/>
            <a:chOff x="7378733" y="5123810"/>
            <a:chExt cx="454601" cy="22730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8733" y="5123810"/>
              <a:ext cx="454601" cy="2273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580952" y="4107190"/>
            <a:ext cx="561905" cy="561905"/>
            <a:chOff x="7580952" y="4776190"/>
            <a:chExt cx="561905" cy="56190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0952" y="4776190"/>
              <a:ext cx="561905" cy="56190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080952" y="4273857"/>
            <a:ext cx="400000" cy="400000"/>
            <a:chOff x="7080952" y="4942857"/>
            <a:chExt cx="400000" cy="40000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80952" y="4942857"/>
              <a:ext cx="400000" cy="40000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144791" y="4428172"/>
            <a:ext cx="224703" cy="224703"/>
            <a:chOff x="8144791" y="5097172"/>
            <a:chExt cx="224703" cy="22470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44791" y="5097172"/>
              <a:ext cx="224703" cy="22470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400000" y="4435790"/>
            <a:ext cx="224703" cy="224703"/>
            <a:chOff x="8400000" y="5104790"/>
            <a:chExt cx="224703" cy="22470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0000" y="5104790"/>
              <a:ext cx="224703" cy="22470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980159" y="4009238"/>
            <a:ext cx="681619" cy="681619"/>
            <a:chOff x="10980159" y="4678238"/>
            <a:chExt cx="681619" cy="68161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80159" y="4678238"/>
              <a:ext cx="681619" cy="68161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445362" y="4009238"/>
            <a:ext cx="681619" cy="681619"/>
            <a:chOff x="10445362" y="4678238"/>
            <a:chExt cx="681619" cy="68161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45362" y="4678238"/>
              <a:ext cx="681619" cy="68161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902048" y="3980808"/>
            <a:ext cx="681619" cy="681619"/>
            <a:chOff x="9902048" y="4649808"/>
            <a:chExt cx="681619" cy="68161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02048" y="4649808"/>
              <a:ext cx="681619" cy="68161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1809524" y="3083382"/>
            <a:ext cx="126323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b="1" dirty="0">
                <a:solidFill>
                  <a:srgbClr val="FCF9EC"/>
                </a:solidFill>
                <a:latin typeface="나눔고딕 ExtraBold" panose="020D0904000000000000" pitchFamily="50" charset="-127"/>
                <a:cs typeface="KOHIBaeumOTF" pitchFamily="34" charset="0"/>
              </a:rPr>
              <a:t>01.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554762" y="3821713"/>
            <a:ext cx="244866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팀원 및 일정</a:t>
            </a:r>
            <a:endParaRPr lang="en-US" sz="1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554762" y="5144788"/>
            <a:ext cx="244866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팀원 소개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타임라인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355810" y="4214810"/>
            <a:ext cx="141428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b="1" dirty="0">
                <a:solidFill>
                  <a:srgbClr val="FCF9EC"/>
                </a:solidFill>
                <a:latin typeface="나눔고딕 ExtraBold" panose="020D0904000000000000" pitchFamily="50" charset="-127"/>
                <a:cs typeface="KOHIBaeumOTF" pitchFamily="34" charset="0"/>
              </a:rPr>
              <a:t>02.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078730" y="4824331"/>
            <a:ext cx="248571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프로젝트 개요</a:t>
            </a:r>
            <a:endParaRPr lang="en-US" sz="2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885714" y="5352905"/>
            <a:ext cx="1785714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b="1" dirty="0">
                <a:solidFill>
                  <a:srgbClr val="FCF9EC"/>
                </a:solidFill>
                <a:latin typeface="나눔고딕 ExtraBold" panose="020D0904000000000000" pitchFamily="50" charset="-127"/>
                <a:cs typeface="KOHIBaeumOTF" pitchFamily="34" charset="0"/>
              </a:rPr>
              <a:t>03.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1985905" y="4224333"/>
            <a:ext cx="1560850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b="1" dirty="0">
                <a:solidFill>
                  <a:srgbClr val="FCF9EC"/>
                </a:solidFill>
                <a:latin typeface="나눔고딕 ExtraBold" panose="020D0904000000000000" pitchFamily="50" charset="-127"/>
                <a:cs typeface="KOHIBaeumOTF" pitchFamily="34" charset="0"/>
              </a:rPr>
              <a:t>05.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4552381" y="3073857"/>
            <a:ext cx="141428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b="1" dirty="0">
                <a:solidFill>
                  <a:srgbClr val="FCF9EC"/>
                </a:solidFill>
                <a:latin typeface="나눔고딕 ExtraBold" panose="020D0904000000000000" pitchFamily="50" charset="-127"/>
                <a:cs typeface="KOHIBaeumOTF" pitchFamily="34" charset="0"/>
              </a:rPr>
              <a:t>06.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469712" y="1219257"/>
            <a:ext cx="534629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005F30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KOHIBaeumOTF" pitchFamily="34" charset="0"/>
              </a:rPr>
              <a:t>INDEX</a:t>
            </a:r>
            <a:endParaRPr lang="en-US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grpSp>
        <p:nvGrpSpPr>
          <p:cNvPr id="86" name="그룹 1013">
            <a:extLst>
              <a:ext uri="{FF2B5EF4-FFF2-40B4-BE49-F238E27FC236}">
                <a16:creationId xmlns:a16="http://schemas.microsoft.com/office/drawing/2014/main" id="{A98B48CE-43D1-4BCD-9086-BBE0FD72C327}"/>
              </a:ext>
            </a:extLst>
          </p:cNvPr>
          <p:cNvGrpSpPr/>
          <p:nvPr/>
        </p:nvGrpSpPr>
        <p:grpSpPr>
          <a:xfrm>
            <a:off x="1528571" y="1219257"/>
            <a:ext cx="885786" cy="885786"/>
            <a:chOff x="1528571" y="1888257"/>
            <a:chExt cx="885786" cy="885786"/>
          </a:xfrm>
        </p:grpSpPr>
        <p:pic>
          <p:nvPicPr>
            <p:cNvPr id="88" name="Object 38">
              <a:extLst>
                <a:ext uri="{FF2B5EF4-FFF2-40B4-BE49-F238E27FC236}">
                  <a16:creationId xmlns:a16="http://schemas.microsoft.com/office/drawing/2014/main" id="{597A3EF4-4A54-45B3-898F-BEAC6BD77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8571" y="1888257"/>
              <a:ext cx="885786" cy="885786"/>
            </a:xfrm>
            <a:prstGeom prst="rect">
              <a:avLst/>
            </a:prstGeom>
          </p:spPr>
        </p:pic>
      </p:grpSp>
      <p:grpSp>
        <p:nvGrpSpPr>
          <p:cNvPr id="117" name="그룹 1029">
            <a:extLst>
              <a:ext uri="{FF2B5EF4-FFF2-40B4-BE49-F238E27FC236}">
                <a16:creationId xmlns:a16="http://schemas.microsoft.com/office/drawing/2014/main" id="{99B8BE6D-B52D-4076-9BF0-6B9EFB38A5F3}"/>
              </a:ext>
            </a:extLst>
          </p:cNvPr>
          <p:cNvGrpSpPr/>
          <p:nvPr/>
        </p:nvGrpSpPr>
        <p:grpSpPr>
          <a:xfrm>
            <a:off x="1135502" y="8718999"/>
            <a:ext cx="838519" cy="267805"/>
            <a:chOff x="13848505" y="8994222"/>
            <a:chExt cx="838519" cy="267805"/>
          </a:xfrm>
        </p:grpSpPr>
        <p:pic>
          <p:nvPicPr>
            <p:cNvPr id="118" name="Object 86">
              <a:extLst>
                <a:ext uri="{FF2B5EF4-FFF2-40B4-BE49-F238E27FC236}">
                  <a16:creationId xmlns:a16="http://schemas.microsoft.com/office/drawing/2014/main" id="{A1417829-EB01-421F-B027-08814C663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48505" y="8994222"/>
              <a:ext cx="838519" cy="267805"/>
            </a:xfrm>
            <a:prstGeom prst="rect">
              <a:avLst/>
            </a:prstGeom>
          </p:spPr>
        </p:pic>
      </p:grpSp>
      <p:grpSp>
        <p:nvGrpSpPr>
          <p:cNvPr id="123" name="그룹 1031">
            <a:extLst>
              <a:ext uri="{FF2B5EF4-FFF2-40B4-BE49-F238E27FC236}">
                <a16:creationId xmlns:a16="http://schemas.microsoft.com/office/drawing/2014/main" id="{60CDEC33-5B2A-4F39-B292-5D3071949807}"/>
              </a:ext>
            </a:extLst>
          </p:cNvPr>
          <p:cNvGrpSpPr/>
          <p:nvPr/>
        </p:nvGrpSpPr>
        <p:grpSpPr>
          <a:xfrm>
            <a:off x="16456490" y="2516625"/>
            <a:ext cx="543951" cy="543951"/>
            <a:chOff x="8870882" y="4290408"/>
            <a:chExt cx="543951" cy="543951"/>
          </a:xfrm>
        </p:grpSpPr>
        <p:pic>
          <p:nvPicPr>
            <p:cNvPr id="124" name="Object 92">
              <a:extLst>
                <a:ext uri="{FF2B5EF4-FFF2-40B4-BE49-F238E27FC236}">
                  <a16:creationId xmlns:a16="http://schemas.microsoft.com/office/drawing/2014/main" id="{B0F585B1-388C-4701-AB8E-60DDA7D7B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70882" y="4290408"/>
              <a:ext cx="543951" cy="543951"/>
            </a:xfrm>
            <a:prstGeom prst="rect">
              <a:avLst/>
            </a:prstGeom>
          </p:spPr>
        </p:pic>
      </p:grpSp>
      <p:sp>
        <p:nvSpPr>
          <p:cNvPr id="85" name="Object 91">
            <a:extLst>
              <a:ext uri="{FF2B5EF4-FFF2-40B4-BE49-F238E27FC236}">
                <a16:creationId xmlns:a16="http://schemas.microsoft.com/office/drawing/2014/main" id="{5C100032-73E4-48C5-86C2-9CED151A0C28}"/>
              </a:ext>
            </a:extLst>
          </p:cNvPr>
          <p:cNvSpPr txBox="1"/>
          <p:nvPr/>
        </p:nvSpPr>
        <p:spPr>
          <a:xfrm>
            <a:off x="4080953" y="5610038"/>
            <a:ext cx="2485713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웹 서비스 소개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구성도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9" name="Object 93">
            <a:extLst>
              <a:ext uri="{FF2B5EF4-FFF2-40B4-BE49-F238E27FC236}">
                <a16:creationId xmlns:a16="http://schemas.microsoft.com/office/drawing/2014/main" id="{FF299A8A-5C5C-4167-AEFD-34C7FE3FBB59}"/>
              </a:ext>
            </a:extLst>
          </p:cNvPr>
          <p:cNvSpPr txBox="1"/>
          <p:nvPr/>
        </p:nvSpPr>
        <p:spPr>
          <a:xfrm>
            <a:off x="6633333" y="5468225"/>
            <a:ext cx="502012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프로젝트 주요 기능 설명</a:t>
            </a:r>
            <a:endParaRPr lang="en-US" sz="2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5" name="Object 93">
            <a:extLst>
              <a:ext uri="{FF2B5EF4-FFF2-40B4-BE49-F238E27FC236}">
                <a16:creationId xmlns:a16="http://schemas.microsoft.com/office/drawing/2014/main" id="{EB960188-7D99-4FC6-BCE6-6708052E1550}"/>
              </a:ext>
            </a:extLst>
          </p:cNvPr>
          <p:cNvSpPr txBox="1"/>
          <p:nvPr/>
        </p:nvSpPr>
        <p:spPr>
          <a:xfrm>
            <a:off x="11734862" y="4627879"/>
            <a:ext cx="24857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Trouble shooting</a:t>
            </a:r>
            <a:endParaRPr lang="en-US" sz="2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9" name="Object 90">
            <a:extLst>
              <a:ext uri="{FF2B5EF4-FFF2-40B4-BE49-F238E27FC236}">
                <a16:creationId xmlns:a16="http://schemas.microsoft.com/office/drawing/2014/main" id="{503C4EF9-BE06-48D1-AFEC-82D1734D967E}"/>
              </a:ext>
            </a:extLst>
          </p:cNvPr>
          <p:cNvSpPr txBox="1"/>
          <p:nvPr/>
        </p:nvSpPr>
        <p:spPr>
          <a:xfrm>
            <a:off x="14289076" y="3821713"/>
            <a:ext cx="244866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후기 및 </a:t>
            </a:r>
            <a:endParaRPr lang="en-US" altLang="ko-KR" sz="2400" dirty="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질의 응답</a:t>
            </a:r>
            <a:endParaRPr lang="en-US" sz="1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0" name="Object 91">
            <a:extLst>
              <a:ext uri="{FF2B5EF4-FFF2-40B4-BE49-F238E27FC236}">
                <a16:creationId xmlns:a16="http://schemas.microsoft.com/office/drawing/2014/main" id="{A45FED9B-2656-4B9C-80FF-0517025C8289}"/>
              </a:ext>
            </a:extLst>
          </p:cNvPr>
          <p:cNvSpPr txBox="1"/>
          <p:nvPr/>
        </p:nvSpPr>
        <p:spPr>
          <a:xfrm>
            <a:off x="11725502" y="5610038"/>
            <a:ext cx="2485713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주요 트러블 슈팅 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해결 방법</a:t>
            </a:r>
          </a:p>
        </p:txBody>
      </p:sp>
      <p:sp>
        <p:nvSpPr>
          <p:cNvPr id="121" name="Object 91">
            <a:extLst>
              <a:ext uri="{FF2B5EF4-FFF2-40B4-BE49-F238E27FC236}">
                <a16:creationId xmlns:a16="http://schemas.microsoft.com/office/drawing/2014/main" id="{67109899-09F3-436B-A0B6-C8D481B6EA4F}"/>
              </a:ext>
            </a:extLst>
          </p:cNvPr>
          <p:cNvSpPr txBox="1"/>
          <p:nvPr/>
        </p:nvSpPr>
        <p:spPr>
          <a:xfrm>
            <a:off x="14297889" y="5144788"/>
            <a:ext cx="2448665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수동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자동화 비교 소감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후기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질의 응답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26" name="Object 91">
            <a:extLst>
              <a:ext uri="{FF2B5EF4-FFF2-40B4-BE49-F238E27FC236}">
                <a16:creationId xmlns:a16="http://schemas.microsoft.com/office/drawing/2014/main" id="{57E463B7-9AC8-40ED-B450-91F7AD44A7FB}"/>
              </a:ext>
            </a:extLst>
          </p:cNvPr>
          <p:cNvSpPr txBox="1"/>
          <p:nvPr/>
        </p:nvSpPr>
        <p:spPr>
          <a:xfrm>
            <a:off x="6625455" y="6224712"/>
            <a:ext cx="502800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Terraform</a:t>
            </a:r>
          </a:p>
        </p:txBody>
      </p:sp>
      <p:sp>
        <p:nvSpPr>
          <p:cNvPr id="127" name="Object 91">
            <a:extLst>
              <a:ext uri="{FF2B5EF4-FFF2-40B4-BE49-F238E27FC236}">
                <a16:creationId xmlns:a16="http://schemas.microsoft.com/office/drawing/2014/main" id="{65DF215C-5B04-4B02-B728-F965D95B1ECD}"/>
              </a:ext>
            </a:extLst>
          </p:cNvPr>
          <p:cNvSpPr txBox="1"/>
          <p:nvPr/>
        </p:nvSpPr>
        <p:spPr>
          <a:xfrm>
            <a:off x="6622250" y="7318895"/>
            <a:ext cx="502800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Ansible</a:t>
            </a:r>
          </a:p>
        </p:txBody>
      </p:sp>
      <p:sp>
        <p:nvSpPr>
          <p:cNvPr id="128" name="Object 91">
            <a:extLst>
              <a:ext uri="{FF2B5EF4-FFF2-40B4-BE49-F238E27FC236}">
                <a16:creationId xmlns:a16="http://schemas.microsoft.com/office/drawing/2014/main" id="{0A2D8F0F-3EFD-4616-983E-440A13BEEDA3}"/>
              </a:ext>
            </a:extLst>
          </p:cNvPr>
          <p:cNvSpPr txBox="1"/>
          <p:nvPr/>
        </p:nvSpPr>
        <p:spPr>
          <a:xfrm>
            <a:off x="6952729" y="6710619"/>
            <a:ext cx="4697526" cy="388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EC2, VPC, RDS, ASG, ELB, CloudWatch, S3</a:t>
            </a:r>
          </a:p>
        </p:txBody>
      </p:sp>
      <p:sp>
        <p:nvSpPr>
          <p:cNvPr id="129" name="Object 91">
            <a:extLst>
              <a:ext uri="{FF2B5EF4-FFF2-40B4-BE49-F238E27FC236}">
                <a16:creationId xmlns:a16="http://schemas.microsoft.com/office/drawing/2014/main" id="{FE8B98A3-324B-42EC-B632-C1EE5F501950}"/>
              </a:ext>
            </a:extLst>
          </p:cNvPr>
          <p:cNvSpPr txBox="1"/>
          <p:nvPr/>
        </p:nvSpPr>
        <p:spPr>
          <a:xfrm>
            <a:off x="6933333" y="7784567"/>
            <a:ext cx="4697526" cy="711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Application upload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Prometheus / Grafana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04AEBE0-365A-4594-9510-9A2DE2C17AEE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S3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" name="그림 1" descr="post-thumbnail">
            <a:extLst>
              <a:ext uri="{FF2B5EF4-FFF2-40B4-BE49-F238E27FC236}">
                <a16:creationId xmlns:a16="http://schemas.microsoft.com/office/drawing/2014/main" id="{D4E57211-BCCD-9F68-7475-A37F47F7F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83" y="3255874"/>
            <a:ext cx="7358331" cy="4896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788B79-E39C-9AB5-363A-7A9C8DBAB91C}"/>
              </a:ext>
            </a:extLst>
          </p:cNvPr>
          <p:cNvSpPr txBox="1"/>
          <p:nvPr/>
        </p:nvSpPr>
        <p:spPr>
          <a:xfrm>
            <a:off x="7901796" y="3726751"/>
            <a:ext cx="10157604" cy="36471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00"/>
              </a:spcBef>
              <a:spcAft>
                <a:spcPts val="1200"/>
              </a:spcAft>
            </a:pPr>
            <a:r>
              <a:rPr lang="en-US" altLang="ko-KR" sz="2400" b="0" i="0">
                <a:solidFill>
                  <a:srgbClr val="005F30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1.</a:t>
            </a:r>
            <a:r>
              <a:rPr lang="ko-KR" altLang="en-US" sz="2400" b="0" i="0">
                <a:solidFill>
                  <a:srgbClr val="005F30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설정 용이성</a:t>
            </a:r>
            <a:r>
              <a:rPr lang="en-US" altLang="ko-KR" sz="24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Lambda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는 로그를 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S3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 전송하기 위해 별도의 함수와 코드가 필요한 반면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Firehose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는 설정만으로 간편하게 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CloudWatch 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로그를 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S3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 직접 전달할 수 있음</a:t>
            </a:r>
            <a:endParaRPr lang="en-US" altLang="ko-KR" sz="2000" b="0" i="0">
              <a:solidFill>
                <a:schemeClr val="accent3">
                  <a:lumMod val="75000"/>
                </a:schemeClr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l">
              <a:spcBef>
                <a:spcPts val="200"/>
              </a:spcBef>
              <a:spcAft>
                <a:spcPts val="1200"/>
              </a:spcAft>
            </a:pPr>
            <a:r>
              <a:rPr lang="en-US" altLang="ko-KR" sz="2400" b="0" i="0">
                <a:solidFill>
                  <a:srgbClr val="005F30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2.</a:t>
            </a:r>
            <a:r>
              <a:rPr lang="ko-KR" altLang="en-US" sz="2400" b="0" i="0">
                <a:solidFill>
                  <a:srgbClr val="005F30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지속적인 전송</a:t>
            </a:r>
            <a:r>
              <a:rPr lang="en-US" altLang="ko-KR" sz="24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Lambda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는 이벤트 기반으로 작동하여 로그가 발생할 때만 데이터를 전송하지만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Firehose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는 연속적인 데이터 흐름을 자동으로 처리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함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</a:p>
          <a:p>
            <a:pPr algn="l">
              <a:spcBef>
                <a:spcPts val="200"/>
              </a:spcBef>
              <a:spcAft>
                <a:spcPts val="1200"/>
              </a:spcAft>
            </a:pPr>
            <a:r>
              <a:rPr lang="en-US" altLang="ko-KR" sz="2400" b="0" i="0">
                <a:solidFill>
                  <a:srgbClr val="005F30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3.</a:t>
            </a:r>
            <a:r>
              <a:rPr lang="ko-KR" altLang="en-US" sz="2400" b="0" i="0">
                <a:solidFill>
                  <a:srgbClr val="005F30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확장성</a:t>
            </a:r>
            <a:r>
              <a:rPr lang="en-US" altLang="ko-KR" sz="24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Lambda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는 동시에 처리할 수 있는 데이터에 한계가 있어 대규모 로그 처리에는 여러 인스턴스가 필요할 수 있는데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Firehose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는 자동 스케일링을 통해 대용량 데이터를 더 효과적으로 관리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함</a:t>
            </a:r>
            <a:endParaRPr lang="en-US" altLang="ko-KR" sz="2000" b="0" i="0">
              <a:solidFill>
                <a:schemeClr val="accent3">
                  <a:lumMod val="75000"/>
                </a:schemeClr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l">
              <a:spcBef>
                <a:spcPts val="200"/>
              </a:spcBef>
              <a:spcAft>
                <a:spcPts val="1200"/>
              </a:spcAft>
            </a:pPr>
            <a:r>
              <a:rPr lang="en-US" altLang="ko-KR" sz="2400" b="0" i="0">
                <a:solidFill>
                  <a:srgbClr val="005F30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4.</a:t>
            </a:r>
            <a:r>
              <a:rPr lang="ko-KR" altLang="en-US" sz="2400" b="0" i="0">
                <a:solidFill>
                  <a:srgbClr val="005F30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기능성</a:t>
            </a:r>
            <a:r>
              <a:rPr lang="en-US" altLang="ko-KR" sz="24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Lambda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에서는 모든 데이터 처리 기능을 직접 코드로 구현해야 하나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Firehose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는 데이터 버퍼링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압축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형식 변환을 자동으로 수행</a:t>
            </a:r>
            <a:r>
              <a:rPr lang="en-US" altLang="ko-KR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20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및 유지 관리 부담을 줄임</a:t>
            </a:r>
            <a:endParaRPr lang="en-US" altLang="ko-KR" sz="200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EA694-C594-48D9-A614-F2CBE38489F0}"/>
              </a:ext>
            </a:extLst>
          </p:cNvPr>
          <p:cNvSpPr txBox="1"/>
          <p:nvPr/>
        </p:nvSpPr>
        <p:spPr>
          <a:xfrm>
            <a:off x="3985909" y="8940618"/>
            <a:ext cx="9150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따라서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Firehose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사용하면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CloudWatch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로그를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S3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전달하는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것이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훨씬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간편하고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확장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가능하며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추가적인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코드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작성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없이도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데이터를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처리할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있습니다</a:t>
            </a:r>
            <a:r>
              <a:rPr lang="en-US" altLang="ko-KR" sz="2000">
                <a:solidFill>
                  <a:srgbClr val="0070C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C310D1-0E6A-4C4C-8B6D-1771E0FE0CA6}"/>
              </a:ext>
            </a:extLst>
          </p:cNvPr>
          <p:cNvSpPr txBox="1"/>
          <p:nvPr/>
        </p:nvSpPr>
        <p:spPr>
          <a:xfrm>
            <a:off x="0" y="1735799"/>
            <a:ext cx="18285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Firehose vs Lambda </a:t>
            </a:r>
            <a:r>
              <a:rPr lang="ko-KR" altLang="en-US" sz="3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비교 설명</a:t>
            </a:r>
            <a:endParaRPr lang="ko-KR" altLang="en-US" sz="36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90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04AEBE0-365A-4594-9510-9A2DE2C17AEE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S3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" name="그림 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5C2D032F-835E-F8A1-A4F4-732224343A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91"/>
          <a:stretch/>
        </p:blipFill>
        <p:spPr>
          <a:xfrm>
            <a:off x="4370723" y="2382130"/>
            <a:ext cx="9544267" cy="7698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3FD6C8-B72A-4A39-8170-5C9BF5106434}"/>
              </a:ext>
            </a:extLst>
          </p:cNvPr>
          <p:cNvSpPr txBox="1"/>
          <p:nvPr/>
        </p:nvSpPr>
        <p:spPr>
          <a:xfrm>
            <a:off x="0" y="1531086"/>
            <a:ext cx="18285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Terraform </a:t>
            </a:r>
            <a:r>
              <a:rPr lang="ko-KR" altLang="en-US" sz="3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3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Firehose + S3 </a:t>
            </a:r>
            <a:r>
              <a:rPr lang="ko-KR" altLang="en-US" sz="3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인프라 구축</a:t>
            </a:r>
          </a:p>
        </p:txBody>
      </p:sp>
    </p:spTree>
    <p:extLst>
      <p:ext uri="{BB962C8B-B14F-4D97-AF65-F5344CB8AC3E}">
        <p14:creationId xmlns:p14="http://schemas.microsoft.com/office/powerpoint/2010/main" val="1253538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04AEBE0-365A-4594-9510-9A2DE2C17AEE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S3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" name="그림 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66320007-2CE2-35B1-1BAD-A7ED12B92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40" y="1586901"/>
            <a:ext cx="8607185" cy="8277764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A184878-A49F-F459-B261-EBCEB7C18B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90" y="1578814"/>
            <a:ext cx="8992858" cy="8250806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</p:spTree>
    <p:extLst>
      <p:ext uri="{BB962C8B-B14F-4D97-AF65-F5344CB8AC3E}">
        <p14:creationId xmlns:p14="http://schemas.microsoft.com/office/powerpoint/2010/main" val="798109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04AEBE0-365A-4594-9510-9A2DE2C17AEE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S3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3AE5E03-293C-3FA7-9470-E7576CA63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49" y="1659777"/>
            <a:ext cx="8676915" cy="7765391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1362925-1321-59F2-2356-65FE150E6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2960" y="3019334"/>
            <a:ext cx="8675477" cy="4248329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</p:spTree>
    <p:extLst>
      <p:ext uri="{BB962C8B-B14F-4D97-AF65-F5344CB8AC3E}">
        <p14:creationId xmlns:p14="http://schemas.microsoft.com/office/powerpoint/2010/main" val="399354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04AEBE0-365A-4594-9510-9A2DE2C17AEE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S3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C1AB0D2-A0F3-46DC-A678-0ADECC859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023" y="1780816"/>
            <a:ext cx="9539557" cy="7976199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4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522B3E0D-7DCC-8979-B91C-AB372945B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2944" y="1789891"/>
            <a:ext cx="7497433" cy="8389368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</p:spTree>
    <p:extLst>
      <p:ext uri="{BB962C8B-B14F-4D97-AF65-F5344CB8AC3E}">
        <p14:creationId xmlns:p14="http://schemas.microsoft.com/office/powerpoint/2010/main" val="175725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04AEBE0-365A-4594-9510-9A2DE2C17AEE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S3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8A201-8F10-4282-BFA0-11A91FC3E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810" y="2000781"/>
            <a:ext cx="6306430" cy="3038899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DB6BFD-C0FC-42CA-A796-6341E919A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485" y="5638413"/>
            <a:ext cx="7497221" cy="1228896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58C870-3BA0-498B-9130-9C403691DB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9485" y="7700349"/>
            <a:ext cx="7525800" cy="1171739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59BE5-2F70-4D85-99D1-B15144ED0ADF}"/>
              </a:ext>
            </a:extLst>
          </p:cNvPr>
          <p:cNvSpPr txBox="1"/>
          <p:nvPr/>
        </p:nvSpPr>
        <p:spPr>
          <a:xfrm>
            <a:off x="10914968" y="6068195"/>
            <a:ext cx="6611032" cy="400110"/>
          </a:xfrm>
          <a:prstGeom prst="rect">
            <a:avLst/>
          </a:prstGeom>
          <a:noFill/>
          <a:ln w="38100">
            <a:solidFill>
              <a:srgbClr val="005F3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로그그룹이 생성된 모습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3D51E-D551-4629-B59E-FABC99C49289}"/>
              </a:ext>
            </a:extLst>
          </p:cNvPr>
          <p:cNvSpPr txBox="1"/>
          <p:nvPr/>
        </p:nvSpPr>
        <p:spPr>
          <a:xfrm>
            <a:off x="10914968" y="2776893"/>
            <a:ext cx="6611032" cy="1502976"/>
          </a:xfrm>
          <a:prstGeom prst="rect">
            <a:avLst/>
          </a:prstGeom>
          <a:noFill/>
          <a:ln w="38100">
            <a:solidFill>
              <a:srgbClr val="005F3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200"/>
              </a:spcBef>
              <a:spcAft>
                <a:spcPts val="1200"/>
              </a:spcAft>
            </a:pP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</a:t>
            </a:r>
            <a:r>
              <a:rPr lang="en-US" altLang="ko-KR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WAgentRole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이라는 사용자 역할에 두 개의 정책이 부여되어 있는 모습</a:t>
            </a:r>
            <a:r>
              <a:rPr lang="en-US" altLang="ko-KR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</a:p>
          <a:p>
            <a:pPr algn="ctr">
              <a:spcBef>
                <a:spcPts val="200"/>
              </a:spcBef>
              <a:spcAft>
                <a:spcPts val="1200"/>
              </a:spcAft>
            </a:pP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따라서 이 역할을 보유한 인스턴스는 </a:t>
            </a:r>
            <a:r>
              <a:rPr lang="en-US" altLang="ko-KR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CloudWatch Agent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가 설치되면 정상적으로 지표를 수집할 수 있음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endParaRPr lang="ko-KR" altLang="en-US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85C163-BB00-4068-A4B9-755AC00F5372}"/>
              </a:ext>
            </a:extLst>
          </p:cNvPr>
          <p:cNvSpPr txBox="1"/>
          <p:nvPr/>
        </p:nvSpPr>
        <p:spPr>
          <a:xfrm>
            <a:off x="10914968" y="7842507"/>
            <a:ext cx="6611032" cy="887422"/>
          </a:xfrm>
          <a:prstGeom prst="rect">
            <a:avLst/>
          </a:prstGeom>
          <a:noFill/>
          <a:ln w="38100">
            <a:solidFill>
              <a:srgbClr val="005F3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200"/>
              </a:spcBef>
              <a:spcAft>
                <a:spcPts val="1200"/>
              </a:spcAft>
            </a:pP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그리고 </a:t>
            </a:r>
            <a:r>
              <a:rPr lang="en-US" altLang="ko-KR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Firehose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 데이터를 보내기 위한 </a:t>
            </a:r>
            <a:endParaRPr lang="en-US" altLang="ko-KR" sz="200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>
              <a:spcBef>
                <a:spcPts val="200"/>
              </a:spcBef>
              <a:spcAft>
                <a:spcPts val="1200"/>
              </a:spcAft>
            </a:pP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구독 필터가 생성되어있음을 볼 수 있음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endParaRPr lang="ko-KR" altLang="en-US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B12C1E-2882-41DE-BA8F-51C6E0819881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7830240" y="3520231"/>
            <a:ext cx="3084728" cy="8150"/>
          </a:xfrm>
          <a:prstGeom prst="straightConnector1">
            <a:avLst/>
          </a:prstGeom>
          <a:ln w="28575">
            <a:solidFill>
              <a:srgbClr val="005F3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F42599-F3BE-4289-B619-E69EBA201984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8836706" y="6252861"/>
            <a:ext cx="2078262" cy="15389"/>
          </a:xfrm>
          <a:prstGeom prst="straightConnector1">
            <a:avLst/>
          </a:prstGeom>
          <a:ln w="28575">
            <a:solidFill>
              <a:srgbClr val="005F3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531545-995C-402C-9C6A-4113857BEFCA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 flipV="1">
            <a:off x="8865285" y="8286218"/>
            <a:ext cx="2049683" cy="1"/>
          </a:xfrm>
          <a:prstGeom prst="straightConnector1">
            <a:avLst/>
          </a:prstGeom>
          <a:ln w="28575">
            <a:solidFill>
              <a:srgbClr val="005F3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11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04AEBE0-365A-4594-9510-9A2DE2C17AEE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S3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" name="그림 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1BB404D-DD3B-56EC-286B-10A14E87F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08" y="1967541"/>
            <a:ext cx="8499355" cy="8055633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4" name="그림 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E73E22E-67AC-FF26-D5B8-3667328B9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098" y="1958729"/>
            <a:ext cx="8652294" cy="7900730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</p:spTree>
    <p:extLst>
      <p:ext uri="{BB962C8B-B14F-4D97-AF65-F5344CB8AC3E}">
        <p14:creationId xmlns:p14="http://schemas.microsoft.com/office/powerpoint/2010/main" val="3359034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04AEBE0-365A-4594-9510-9A2DE2C17AEE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S3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A44F106-D27F-44F1-4173-791CF37F5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253" y="1383552"/>
            <a:ext cx="9360379" cy="8835425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</p:spTree>
    <p:extLst>
      <p:ext uri="{BB962C8B-B14F-4D97-AF65-F5344CB8AC3E}">
        <p14:creationId xmlns:p14="http://schemas.microsoft.com/office/powerpoint/2010/main" val="4001726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04AEBE0-365A-4594-9510-9A2DE2C17AEE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+ S3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D5E1F78-15D2-1A66-3476-532910FAD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76" y="1482126"/>
            <a:ext cx="6856202" cy="8616710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5" name="그림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A69B1894-D8B6-0842-6623-AC19DE6F2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7246" y="1693023"/>
            <a:ext cx="6814149" cy="8410575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</p:spTree>
    <p:extLst>
      <p:ext uri="{BB962C8B-B14F-4D97-AF65-F5344CB8AC3E}">
        <p14:creationId xmlns:p14="http://schemas.microsoft.com/office/powerpoint/2010/main" val="89814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08E9C68D-C6BA-45C7-BD7A-508FF5CCB240}"/>
              </a:ext>
            </a:extLst>
          </p:cNvPr>
          <p:cNvSpPr txBox="1"/>
          <p:nvPr/>
        </p:nvSpPr>
        <p:spPr>
          <a:xfrm>
            <a:off x="11353800" y="828154"/>
            <a:ext cx="50659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동적 인벤토리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7B8E91F-B599-D4BE-BDAD-DF98859E1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03" y="2045718"/>
            <a:ext cx="9874908" cy="6454354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AAC2100-E2AA-1C74-7895-86FAB8B44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42" y="2055694"/>
            <a:ext cx="7485751" cy="6671632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</p:spTree>
    <p:extLst>
      <p:ext uri="{BB962C8B-B14F-4D97-AF65-F5344CB8AC3E}">
        <p14:creationId xmlns:p14="http://schemas.microsoft.com/office/powerpoint/2010/main" val="118967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9AC60DB-EEA6-4991-832F-58A7ADE99E43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202225" y="4000500"/>
              <a:ext cx="1844132" cy="1844132"/>
              <a:chOff x="5202225" y="4741473"/>
              <a:chExt cx="1844132" cy="184413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2700000">
                <a:off x="5202225" y="4741473"/>
                <a:ext cx="1844132" cy="184413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12915" y="5711147"/>
              <a:ext cx="426646" cy="213323"/>
              <a:chOff x="4812915" y="6452120"/>
              <a:chExt cx="426646" cy="21332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12915" y="6452120"/>
                <a:ext cx="426646" cy="21332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509956" y="5458512"/>
              <a:ext cx="493666" cy="493666"/>
              <a:chOff x="4509956" y="6199485"/>
              <a:chExt cx="493666" cy="4936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09956" y="6199485"/>
                <a:ext cx="493666" cy="49366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157820" y="5719771"/>
              <a:ext cx="418737" cy="209368"/>
              <a:chOff x="3157820" y="6460744"/>
              <a:chExt cx="418737" cy="2093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57820" y="6460744"/>
                <a:ext cx="418737" cy="2093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933947" y="5775687"/>
              <a:ext cx="329660" cy="164830"/>
              <a:chOff x="2933947" y="6516660"/>
              <a:chExt cx="329660" cy="16483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33947" y="6516660"/>
                <a:ext cx="329660" cy="16483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98969" y="5590260"/>
              <a:ext cx="370018" cy="370018"/>
              <a:chOff x="3098969" y="6331233"/>
              <a:chExt cx="370018" cy="3700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98969" y="6331233"/>
                <a:ext cx="370018" cy="3700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613335" y="5714901"/>
              <a:ext cx="212810" cy="212810"/>
              <a:chOff x="3613335" y="6455874"/>
              <a:chExt cx="212810" cy="21281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13335" y="6455874"/>
                <a:ext cx="212810" cy="21281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826146" y="5711147"/>
              <a:ext cx="212810" cy="212810"/>
              <a:chOff x="3826146" y="6452120"/>
              <a:chExt cx="212810" cy="21281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26146" y="6452120"/>
                <a:ext cx="212810" cy="21281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233785" y="4231287"/>
              <a:ext cx="9070977" cy="1444428"/>
              <a:chOff x="7233785" y="4972260"/>
              <a:chExt cx="9070977" cy="144442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33785" y="4972260"/>
                <a:ext cx="9070977" cy="144442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48615" y="5915393"/>
              <a:ext cx="2598831" cy="335673"/>
              <a:chOff x="2748615" y="6656366"/>
              <a:chExt cx="2598831" cy="33567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48615" y="6656366"/>
                <a:ext cx="2598831" cy="33567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971712" y="5072746"/>
              <a:ext cx="905250" cy="905250"/>
              <a:chOff x="14971712" y="5813719"/>
              <a:chExt cx="905250" cy="90525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971712" y="5813719"/>
                <a:ext cx="905250" cy="90525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486607" y="3666187"/>
              <a:ext cx="592992" cy="592992"/>
              <a:chOff x="7486607" y="4407160"/>
              <a:chExt cx="592992" cy="59299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86607" y="4407160"/>
                <a:ext cx="592992" cy="592992"/>
              </a:xfrm>
              <a:prstGeom prst="rect">
                <a:avLst/>
              </a:prstGeom>
            </p:spPr>
          </p:pic>
        </p:grpSp>
        <p:sp>
          <p:nvSpPr>
            <p:cNvPr id="56" name="Object 56"/>
            <p:cNvSpPr txBox="1"/>
            <p:nvPr/>
          </p:nvSpPr>
          <p:spPr>
            <a:xfrm>
              <a:off x="1830866" y="3593820"/>
              <a:ext cx="4377187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CF9EC"/>
                  </a:solidFill>
                  <a:latin typeface="나눔고딕 ExtraBold" panose="020D0904000000000000" pitchFamily="50" charset="-127"/>
                  <a:cs typeface="KOHIBaeumOTF" pitchFamily="34" charset="0"/>
                </a:rPr>
                <a:t>CHAPTER</a:t>
              </a:r>
              <a:endParaRPr lang="en-US" dirty="0">
                <a:latin typeface="나눔고딕 Light" panose="020D0904000000000000" pitchFamily="50" charset="-127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2375412" y="3932913"/>
              <a:ext cx="3269048" cy="16312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0000" dirty="0">
                  <a:solidFill>
                    <a:srgbClr val="005F30"/>
                  </a:solidFill>
                  <a:latin typeface="나눔고딕 ExtraBold" panose="020D0904000000000000" pitchFamily="50" charset="-127"/>
                  <a:cs typeface="KOHIBaeumOTF" pitchFamily="34" charset="0"/>
                </a:rPr>
                <a:t>01</a:t>
              </a:r>
              <a:endParaRPr lang="en-US" dirty="0">
                <a:latin typeface="나눔고딕 Light" panose="020D0904000000000000" pitchFamily="50" charset="-127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7486607" y="4661113"/>
              <a:ext cx="881815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200" dirty="0">
                  <a:solidFill>
                    <a:srgbClr val="005F30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  <a:cs typeface="KOHINanumOTF Light" pitchFamily="34" charset="0"/>
                </a:rPr>
                <a:t>팀원 및 일정</a:t>
              </a:r>
              <a:endParaRPr lang="en-US" sz="32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CFD925-D85F-4DD6-97EC-2D07ACB0866B}"/>
              </a:ext>
            </a:extLst>
          </p:cNvPr>
          <p:cNvSpPr txBox="1"/>
          <p:nvPr/>
        </p:nvSpPr>
        <p:spPr>
          <a:xfrm>
            <a:off x="10907486" y="828154"/>
            <a:ext cx="552558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Prometheus / Grafana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BA5E5F-C93E-486B-9E58-453334D641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164"/>
          <a:stretch/>
        </p:blipFill>
        <p:spPr>
          <a:xfrm>
            <a:off x="1432370" y="4857910"/>
            <a:ext cx="3940421" cy="1955845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8C03D0-F32F-44F1-94A0-B28E7AE0DF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920238" y="3307513"/>
            <a:ext cx="2447524" cy="195584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4DCB28-13A6-4921-8392-2130845FFE8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372791" y="4493624"/>
            <a:ext cx="2547447" cy="1342209"/>
          </a:xfrm>
          <a:prstGeom prst="straightConnector1">
            <a:avLst/>
          </a:prstGeom>
          <a:ln w="38100">
            <a:solidFill>
              <a:srgbClr val="005F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061B85-BAB8-4DD2-87FF-3057FCBC828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372791" y="5835833"/>
            <a:ext cx="2546304" cy="2013406"/>
          </a:xfrm>
          <a:prstGeom prst="straightConnector1">
            <a:avLst/>
          </a:prstGeom>
          <a:ln w="38100">
            <a:solidFill>
              <a:srgbClr val="005F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E2B2DD9-F9D7-4A9B-BD9A-BFABB64DDE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919095" y="6791489"/>
            <a:ext cx="2447524" cy="1955846"/>
          </a:xfrm>
          <a:prstGeom prst="rect">
            <a:avLst/>
          </a:prstGeom>
        </p:spPr>
      </p:pic>
      <p:sp>
        <p:nvSpPr>
          <p:cNvPr id="40" name="Object 69">
            <a:extLst>
              <a:ext uri="{FF2B5EF4-FFF2-40B4-BE49-F238E27FC236}">
                <a16:creationId xmlns:a16="http://schemas.microsoft.com/office/drawing/2014/main" id="{C6D7368B-4653-42C9-8CA0-DE8867A65144}"/>
              </a:ext>
            </a:extLst>
          </p:cNvPr>
          <p:cNvSpPr txBox="1"/>
          <p:nvPr/>
        </p:nvSpPr>
        <p:spPr>
          <a:xfrm>
            <a:off x="7919095" y="2553354"/>
            <a:ext cx="244752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Prometheus</a:t>
            </a:r>
          </a:p>
        </p:txBody>
      </p:sp>
      <p:sp>
        <p:nvSpPr>
          <p:cNvPr id="41" name="Object 69">
            <a:extLst>
              <a:ext uri="{FF2B5EF4-FFF2-40B4-BE49-F238E27FC236}">
                <a16:creationId xmlns:a16="http://schemas.microsoft.com/office/drawing/2014/main" id="{9AD03660-737B-4884-8AA1-70119C638F33}"/>
              </a:ext>
            </a:extLst>
          </p:cNvPr>
          <p:cNvSpPr txBox="1"/>
          <p:nvPr/>
        </p:nvSpPr>
        <p:spPr>
          <a:xfrm>
            <a:off x="7919095" y="6132879"/>
            <a:ext cx="244752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Grafana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5EC0178-66AA-4BF3-AC4E-E59375BB0CE5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367762" y="4285436"/>
            <a:ext cx="2922981" cy="1547690"/>
          </a:xfrm>
          <a:prstGeom prst="straightConnector1">
            <a:avLst/>
          </a:prstGeom>
          <a:ln w="38100">
            <a:solidFill>
              <a:srgbClr val="005F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C5032D7-AEDF-4A6C-AC08-928F7EF3F718}"/>
              </a:ext>
            </a:extLst>
          </p:cNvPr>
          <p:cNvCxnSpPr>
            <a:cxnSpLocks/>
          </p:cNvCxnSpPr>
          <p:nvPr/>
        </p:nvCxnSpPr>
        <p:spPr>
          <a:xfrm flipV="1">
            <a:off x="10366619" y="6066772"/>
            <a:ext cx="2925267" cy="1782468"/>
          </a:xfrm>
          <a:prstGeom prst="straightConnector1">
            <a:avLst/>
          </a:prstGeom>
          <a:ln w="38100">
            <a:solidFill>
              <a:srgbClr val="005F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B7D579D2-4309-48FF-B01D-31453CBB73B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3291886" y="4410795"/>
            <a:ext cx="3187550" cy="2547210"/>
          </a:xfrm>
          <a:prstGeom prst="rect">
            <a:avLst/>
          </a:prstGeom>
        </p:spPr>
      </p:pic>
      <p:sp>
        <p:nvSpPr>
          <p:cNvPr id="61" name="Object 69">
            <a:extLst>
              <a:ext uri="{FF2B5EF4-FFF2-40B4-BE49-F238E27FC236}">
                <a16:creationId xmlns:a16="http://schemas.microsoft.com/office/drawing/2014/main" id="{285A69B2-C288-4179-8FCB-6349059D7B1F}"/>
              </a:ext>
            </a:extLst>
          </p:cNvPr>
          <p:cNvSpPr txBox="1"/>
          <p:nvPr/>
        </p:nvSpPr>
        <p:spPr>
          <a:xfrm>
            <a:off x="13474664" y="3419395"/>
            <a:ext cx="28219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Main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에서 실행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F885D85-0503-4EC3-94D5-411577654E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03086" y="5367957"/>
            <a:ext cx="2765150" cy="131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15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CFD925-D85F-4DD6-97EC-2D07ACB0866B}"/>
              </a:ext>
            </a:extLst>
          </p:cNvPr>
          <p:cNvSpPr txBox="1"/>
          <p:nvPr/>
        </p:nvSpPr>
        <p:spPr>
          <a:xfrm>
            <a:off x="10907486" y="828154"/>
            <a:ext cx="552558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Prometheus / Grafana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36A2E-A5F4-4A3F-A794-3974093CE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029" y="2164594"/>
            <a:ext cx="5718291" cy="709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F898F-8599-413B-928A-607C0E534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361" y="4142871"/>
            <a:ext cx="6741732" cy="3826908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87CFF-9250-471A-8BD0-F2F803697C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8247" y="4142871"/>
            <a:ext cx="6834827" cy="3826908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sp>
        <p:nvSpPr>
          <p:cNvPr id="24" name="Object 69">
            <a:extLst>
              <a:ext uri="{FF2B5EF4-FFF2-40B4-BE49-F238E27FC236}">
                <a16:creationId xmlns:a16="http://schemas.microsoft.com/office/drawing/2014/main" id="{2CDA46C6-741C-4E00-B8E7-97681105AE3D}"/>
              </a:ext>
            </a:extLst>
          </p:cNvPr>
          <p:cNvSpPr txBox="1"/>
          <p:nvPr/>
        </p:nvSpPr>
        <p:spPr>
          <a:xfrm>
            <a:off x="3361465" y="3480816"/>
            <a:ext cx="244752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권한 부여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5" name="Object 69">
            <a:extLst>
              <a:ext uri="{FF2B5EF4-FFF2-40B4-BE49-F238E27FC236}">
                <a16:creationId xmlns:a16="http://schemas.microsoft.com/office/drawing/2014/main" id="{5BB8CD8C-532E-46D4-9DB2-E455512B4958}"/>
              </a:ext>
            </a:extLst>
          </p:cNvPr>
          <p:cNvSpPr txBox="1"/>
          <p:nvPr/>
        </p:nvSpPr>
        <p:spPr>
          <a:xfrm>
            <a:off x="10845294" y="3385022"/>
            <a:ext cx="434073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ELB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활용할 수 있게 저장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B2EA48-A09C-4DBD-8BD4-0FA897AB99CD}"/>
              </a:ext>
            </a:extLst>
          </p:cNvPr>
          <p:cNvSpPr txBox="1"/>
          <p:nvPr/>
        </p:nvSpPr>
        <p:spPr>
          <a:xfrm>
            <a:off x="8440394" y="8666081"/>
            <a:ext cx="9150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</a:t>
            </a:r>
            <a:r>
              <a:rPr lang="en-US" altLang="ko-KR" sz="2400" b="0" i="0">
                <a:solidFill>
                  <a:srgbClr val="0070C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LB </a:t>
            </a:r>
            <a:r>
              <a:rPr lang="ko-KR" altLang="en-US" sz="2400" b="0" i="0">
                <a:solidFill>
                  <a:srgbClr val="0070C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뒤에 있는 인스턴스들로부터 메트릭을 수집할 수 있게 해줌</a:t>
            </a:r>
            <a:endParaRPr lang="ko-KR" altLang="en-US" sz="2400">
              <a:solidFill>
                <a:srgbClr val="0070C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3</a:t>
            </a:r>
            <a:endParaRPr lang="en-US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CFD925-D85F-4DD6-97EC-2D07ACB0866B}"/>
              </a:ext>
            </a:extLst>
          </p:cNvPr>
          <p:cNvSpPr txBox="1"/>
          <p:nvPr/>
        </p:nvSpPr>
        <p:spPr>
          <a:xfrm>
            <a:off x="10907486" y="828154"/>
            <a:ext cx="552558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이용 </a:t>
            </a:r>
            <a:r>
              <a:rPr lang="en-US" altLang="ko-KR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Prometheus / Grafana </a:t>
            </a:r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endParaRPr lang="en-US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7DCB3-7F10-4CEE-AF52-D35934553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762" y="2769860"/>
            <a:ext cx="6345697" cy="6041232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sp>
        <p:nvSpPr>
          <p:cNvPr id="20" name="Object 69">
            <a:extLst>
              <a:ext uri="{FF2B5EF4-FFF2-40B4-BE49-F238E27FC236}">
                <a16:creationId xmlns:a16="http://schemas.microsoft.com/office/drawing/2014/main" id="{3F19E8FF-ECAA-444E-927D-49A1B7733695}"/>
              </a:ext>
            </a:extLst>
          </p:cNvPr>
          <p:cNvSpPr txBox="1"/>
          <p:nvPr/>
        </p:nvSpPr>
        <p:spPr>
          <a:xfrm>
            <a:off x="1644916" y="2057143"/>
            <a:ext cx="61653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ELB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내의 </a:t>
            </a:r>
            <a:r>
              <a:rPr lang="en-US" altLang="ko-KR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private </a:t>
            </a:r>
            <a:r>
              <a:rPr lang="ko-KR" altLang="en-US" sz="28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인스턴스 동적 할당</a:t>
            </a:r>
            <a:endParaRPr lang="en-US" sz="280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4219C4-B515-4EC0-ACA9-9BBDAD01D17F}"/>
              </a:ext>
            </a:extLst>
          </p:cNvPr>
          <p:cNvSpPr txBox="1"/>
          <p:nvPr/>
        </p:nvSpPr>
        <p:spPr>
          <a:xfrm>
            <a:off x="10813275" y="4382398"/>
            <a:ext cx="6072440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EC2 Service Discovery</a:t>
            </a:r>
            <a:r>
              <a:rPr lang="ko-KR" altLang="en-US" sz="24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통해</a:t>
            </a:r>
            <a:endParaRPr lang="en-US" altLang="ko-KR" sz="2400">
              <a:solidFill>
                <a:srgbClr val="0070C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ASG </a:t>
            </a:r>
            <a:r>
              <a:rPr lang="ko-KR" altLang="en-US" sz="24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그룹 내의 인스턴스 중 </a:t>
            </a:r>
            <a:endParaRPr lang="en-US" altLang="ko-KR" sz="2400">
              <a:solidFill>
                <a:srgbClr val="0070C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Node Exporter </a:t>
            </a:r>
            <a:r>
              <a:rPr lang="ko-KR" altLang="en-US" sz="24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가 설치되어 있는</a:t>
            </a:r>
            <a:endParaRPr lang="en-US" altLang="ko-KR" sz="2400">
              <a:solidFill>
                <a:srgbClr val="0070C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인스턴스를 동적으로 찾아서 </a:t>
            </a:r>
            <a:endParaRPr lang="en-US" altLang="ko-KR" sz="2400">
              <a:solidFill>
                <a:srgbClr val="0070C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할당하게 됨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43B753A-0ED4-40E2-84C3-C2333538B2D1}"/>
              </a:ext>
            </a:extLst>
          </p:cNvPr>
          <p:cNvSpPr/>
          <p:nvPr/>
        </p:nvSpPr>
        <p:spPr>
          <a:xfrm>
            <a:off x="8778240" y="5142857"/>
            <a:ext cx="1240971" cy="830997"/>
          </a:xfrm>
          <a:prstGeom prst="rightArrow">
            <a:avLst/>
          </a:prstGeom>
          <a:solidFill>
            <a:srgbClr val="005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686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DB1ED75-1245-4F32-BA33-5DA5ECB322C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E776D14A-06E3-4771-ACF4-19EEF7D7C726}"/>
                </a:ext>
              </a:extLst>
            </p:cNvPr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33" name="Object 2">
                <a:extLst>
                  <a:ext uri="{FF2B5EF4-FFF2-40B4-BE49-F238E27FC236}">
                    <a16:creationId xmlns:a16="http://schemas.microsoft.com/office/drawing/2014/main" id="{3454209B-7A82-480F-9312-9FB9F561F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6" name="그룹 1007">
              <a:extLst>
                <a:ext uri="{FF2B5EF4-FFF2-40B4-BE49-F238E27FC236}">
                  <a16:creationId xmlns:a16="http://schemas.microsoft.com/office/drawing/2014/main" id="{012963FC-0B66-44F2-AB11-46A16C2732B5}"/>
                </a:ext>
              </a:extLst>
            </p:cNvPr>
            <p:cNvGrpSpPr/>
            <p:nvPr/>
          </p:nvGrpSpPr>
          <p:grpSpPr>
            <a:xfrm>
              <a:off x="5202225" y="4000500"/>
              <a:ext cx="1844132" cy="1844132"/>
              <a:chOff x="5202225" y="4741473"/>
              <a:chExt cx="1844132" cy="1844132"/>
            </a:xfrm>
          </p:grpSpPr>
          <p:pic>
            <p:nvPicPr>
              <p:cNvPr id="32" name="Object 20">
                <a:extLst>
                  <a:ext uri="{FF2B5EF4-FFF2-40B4-BE49-F238E27FC236}">
                    <a16:creationId xmlns:a16="http://schemas.microsoft.com/office/drawing/2014/main" id="{28B8CDDE-5F93-4F5D-88DA-70A786012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2700000">
                <a:off x="5202225" y="4741473"/>
                <a:ext cx="1844132" cy="1844132"/>
              </a:xfrm>
              <a:prstGeom prst="rect">
                <a:avLst/>
              </a:prstGeom>
            </p:spPr>
          </p:pic>
        </p:grpSp>
        <p:grpSp>
          <p:nvGrpSpPr>
            <p:cNvPr id="7" name="그룹 1008">
              <a:extLst>
                <a:ext uri="{FF2B5EF4-FFF2-40B4-BE49-F238E27FC236}">
                  <a16:creationId xmlns:a16="http://schemas.microsoft.com/office/drawing/2014/main" id="{22B21D1E-B7F2-47D0-8B33-83D352B5AD42}"/>
                </a:ext>
              </a:extLst>
            </p:cNvPr>
            <p:cNvGrpSpPr/>
            <p:nvPr/>
          </p:nvGrpSpPr>
          <p:grpSpPr>
            <a:xfrm>
              <a:off x="4812915" y="5711147"/>
              <a:ext cx="426646" cy="213323"/>
              <a:chOff x="4812915" y="6452120"/>
              <a:chExt cx="426646" cy="213323"/>
            </a:xfrm>
          </p:grpSpPr>
          <p:pic>
            <p:nvPicPr>
              <p:cNvPr id="31" name="Object 23">
                <a:extLst>
                  <a:ext uri="{FF2B5EF4-FFF2-40B4-BE49-F238E27FC236}">
                    <a16:creationId xmlns:a16="http://schemas.microsoft.com/office/drawing/2014/main" id="{8166FAC3-3318-450A-875F-91B15FD0D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12915" y="6452120"/>
                <a:ext cx="426646" cy="213323"/>
              </a:xfrm>
              <a:prstGeom prst="rect">
                <a:avLst/>
              </a:prstGeom>
            </p:spPr>
          </p:pic>
        </p:grpSp>
        <p:grpSp>
          <p:nvGrpSpPr>
            <p:cNvPr id="8" name="그룹 1009">
              <a:extLst>
                <a:ext uri="{FF2B5EF4-FFF2-40B4-BE49-F238E27FC236}">
                  <a16:creationId xmlns:a16="http://schemas.microsoft.com/office/drawing/2014/main" id="{A01CF69F-B62C-4AB9-87FC-5FDE852BB984}"/>
                </a:ext>
              </a:extLst>
            </p:cNvPr>
            <p:cNvGrpSpPr/>
            <p:nvPr/>
          </p:nvGrpSpPr>
          <p:grpSpPr>
            <a:xfrm>
              <a:off x="4509956" y="5458512"/>
              <a:ext cx="493666" cy="493666"/>
              <a:chOff x="4509956" y="6199485"/>
              <a:chExt cx="493666" cy="493666"/>
            </a:xfrm>
          </p:grpSpPr>
          <p:pic>
            <p:nvPicPr>
              <p:cNvPr id="30" name="Object 26">
                <a:extLst>
                  <a:ext uri="{FF2B5EF4-FFF2-40B4-BE49-F238E27FC236}">
                    <a16:creationId xmlns:a16="http://schemas.microsoft.com/office/drawing/2014/main" id="{F061266A-A1AC-416C-8432-4A7AF2881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09956" y="6199485"/>
                <a:ext cx="493666" cy="493666"/>
              </a:xfrm>
              <a:prstGeom prst="rect">
                <a:avLst/>
              </a:prstGeom>
            </p:spPr>
          </p:pic>
        </p:grpSp>
        <p:grpSp>
          <p:nvGrpSpPr>
            <p:cNvPr id="9" name="그룹 1010">
              <a:extLst>
                <a:ext uri="{FF2B5EF4-FFF2-40B4-BE49-F238E27FC236}">
                  <a16:creationId xmlns:a16="http://schemas.microsoft.com/office/drawing/2014/main" id="{1ECE2910-BA40-4C47-AD45-9ADF564A6F78}"/>
                </a:ext>
              </a:extLst>
            </p:cNvPr>
            <p:cNvGrpSpPr/>
            <p:nvPr/>
          </p:nvGrpSpPr>
          <p:grpSpPr>
            <a:xfrm>
              <a:off x="3157820" y="5719771"/>
              <a:ext cx="418737" cy="209368"/>
              <a:chOff x="3157820" y="6460744"/>
              <a:chExt cx="418737" cy="209368"/>
            </a:xfrm>
          </p:grpSpPr>
          <p:pic>
            <p:nvPicPr>
              <p:cNvPr id="29" name="Object 29">
                <a:extLst>
                  <a:ext uri="{FF2B5EF4-FFF2-40B4-BE49-F238E27FC236}">
                    <a16:creationId xmlns:a16="http://schemas.microsoft.com/office/drawing/2014/main" id="{C6543E55-DCF6-4ADC-978E-6E1C9BA45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57820" y="6460744"/>
                <a:ext cx="418737" cy="209368"/>
              </a:xfrm>
              <a:prstGeom prst="rect">
                <a:avLst/>
              </a:prstGeom>
            </p:spPr>
          </p:pic>
        </p:grpSp>
        <p:grpSp>
          <p:nvGrpSpPr>
            <p:cNvPr id="10" name="그룹 1011">
              <a:extLst>
                <a:ext uri="{FF2B5EF4-FFF2-40B4-BE49-F238E27FC236}">
                  <a16:creationId xmlns:a16="http://schemas.microsoft.com/office/drawing/2014/main" id="{ECAF13F6-2C40-4015-B87B-27CE53FE8C5C}"/>
                </a:ext>
              </a:extLst>
            </p:cNvPr>
            <p:cNvGrpSpPr/>
            <p:nvPr/>
          </p:nvGrpSpPr>
          <p:grpSpPr>
            <a:xfrm>
              <a:off x="2933947" y="5775687"/>
              <a:ext cx="329660" cy="164830"/>
              <a:chOff x="2933947" y="6516660"/>
              <a:chExt cx="329660" cy="164830"/>
            </a:xfrm>
          </p:grpSpPr>
          <p:pic>
            <p:nvPicPr>
              <p:cNvPr id="28" name="Object 32">
                <a:extLst>
                  <a:ext uri="{FF2B5EF4-FFF2-40B4-BE49-F238E27FC236}">
                    <a16:creationId xmlns:a16="http://schemas.microsoft.com/office/drawing/2014/main" id="{F9A133C0-AA0D-4CD9-A482-BC39DBD16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33947" y="6516660"/>
                <a:ext cx="329660" cy="164830"/>
              </a:xfrm>
              <a:prstGeom prst="rect">
                <a:avLst/>
              </a:prstGeom>
            </p:spPr>
          </p:pic>
        </p:grpSp>
        <p:grpSp>
          <p:nvGrpSpPr>
            <p:cNvPr id="11" name="그룹 1012">
              <a:extLst>
                <a:ext uri="{FF2B5EF4-FFF2-40B4-BE49-F238E27FC236}">
                  <a16:creationId xmlns:a16="http://schemas.microsoft.com/office/drawing/2014/main" id="{7122FAD5-6697-415B-B810-A804269EA945}"/>
                </a:ext>
              </a:extLst>
            </p:cNvPr>
            <p:cNvGrpSpPr/>
            <p:nvPr/>
          </p:nvGrpSpPr>
          <p:grpSpPr>
            <a:xfrm>
              <a:off x="3098969" y="5590260"/>
              <a:ext cx="370018" cy="370018"/>
              <a:chOff x="3098969" y="6331233"/>
              <a:chExt cx="370018" cy="370018"/>
            </a:xfrm>
          </p:grpSpPr>
          <p:pic>
            <p:nvPicPr>
              <p:cNvPr id="27" name="Object 35">
                <a:extLst>
                  <a:ext uri="{FF2B5EF4-FFF2-40B4-BE49-F238E27FC236}">
                    <a16:creationId xmlns:a16="http://schemas.microsoft.com/office/drawing/2014/main" id="{B16A6C52-C2FF-46C3-96A5-68DD7BF4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98969" y="6331233"/>
                <a:ext cx="370018" cy="370018"/>
              </a:xfrm>
              <a:prstGeom prst="rect">
                <a:avLst/>
              </a:prstGeom>
            </p:spPr>
          </p:pic>
        </p:grpSp>
        <p:grpSp>
          <p:nvGrpSpPr>
            <p:cNvPr id="12" name="그룹 1013">
              <a:extLst>
                <a:ext uri="{FF2B5EF4-FFF2-40B4-BE49-F238E27FC236}">
                  <a16:creationId xmlns:a16="http://schemas.microsoft.com/office/drawing/2014/main" id="{86525DE2-7DD2-4034-9CF9-A7DF9624C206}"/>
                </a:ext>
              </a:extLst>
            </p:cNvPr>
            <p:cNvGrpSpPr/>
            <p:nvPr/>
          </p:nvGrpSpPr>
          <p:grpSpPr>
            <a:xfrm>
              <a:off x="3613335" y="5714901"/>
              <a:ext cx="212810" cy="212810"/>
              <a:chOff x="3613335" y="6455874"/>
              <a:chExt cx="212810" cy="212810"/>
            </a:xfrm>
          </p:grpSpPr>
          <p:pic>
            <p:nvPicPr>
              <p:cNvPr id="26" name="Object 38">
                <a:extLst>
                  <a:ext uri="{FF2B5EF4-FFF2-40B4-BE49-F238E27FC236}">
                    <a16:creationId xmlns:a16="http://schemas.microsoft.com/office/drawing/2014/main" id="{0B663293-5F34-44B8-8318-BF0675AAD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13335" y="6455874"/>
                <a:ext cx="212810" cy="212810"/>
              </a:xfrm>
              <a:prstGeom prst="rect">
                <a:avLst/>
              </a:prstGeom>
            </p:spPr>
          </p:pic>
        </p:grpSp>
        <p:grpSp>
          <p:nvGrpSpPr>
            <p:cNvPr id="13" name="그룹 1014">
              <a:extLst>
                <a:ext uri="{FF2B5EF4-FFF2-40B4-BE49-F238E27FC236}">
                  <a16:creationId xmlns:a16="http://schemas.microsoft.com/office/drawing/2014/main" id="{45E95876-D114-4FB0-87B7-008F6C94FEDA}"/>
                </a:ext>
              </a:extLst>
            </p:cNvPr>
            <p:cNvGrpSpPr/>
            <p:nvPr/>
          </p:nvGrpSpPr>
          <p:grpSpPr>
            <a:xfrm>
              <a:off x="3826146" y="5711147"/>
              <a:ext cx="212810" cy="212810"/>
              <a:chOff x="3826146" y="6452120"/>
              <a:chExt cx="212810" cy="212810"/>
            </a:xfrm>
          </p:grpSpPr>
          <p:pic>
            <p:nvPicPr>
              <p:cNvPr id="25" name="Object 41">
                <a:extLst>
                  <a:ext uri="{FF2B5EF4-FFF2-40B4-BE49-F238E27FC236}">
                    <a16:creationId xmlns:a16="http://schemas.microsoft.com/office/drawing/2014/main" id="{D1933030-C2DD-41D1-8E61-CD45693AB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26146" y="6452120"/>
                <a:ext cx="212810" cy="212810"/>
              </a:xfrm>
              <a:prstGeom prst="rect">
                <a:avLst/>
              </a:prstGeom>
            </p:spPr>
          </p:pic>
        </p:grpSp>
        <p:grpSp>
          <p:nvGrpSpPr>
            <p:cNvPr id="14" name="그룹 1015">
              <a:extLst>
                <a:ext uri="{FF2B5EF4-FFF2-40B4-BE49-F238E27FC236}">
                  <a16:creationId xmlns:a16="http://schemas.microsoft.com/office/drawing/2014/main" id="{728625E3-C1DA-4F05-82F0-EEA3A2D8C57E}"/>
                </a:ext>
              </a:extLst>
            </p:cNvPr>
            <p:cNvGrpSpPr/>
            <p:nvPr/>
          </p:nvGrpSpPr>
          <p:grpSpPr>
            <a:xfrm>
              <a:off x="7233785" y="4231287"/>
              <a:ext cx="9070977" cy="1444428"/>
              <a:chOff x="7233785" y="4972260"/>
              <a:chExt cx="9070977" cy="1444428"/>
            </a:xfrm>
          </p:grpSpPr>
          <p:pic>
            <p:nvPicPr>
              <p:cNvPr id="24" name="Object 44">
                <a:extLst>
                  <a:ext uri="{FF2B5EF4-FFF2-40B4-BE49-F238E27FC236}">
                    <a16:creationId xmlns:a16="http://schemas.microsoft.com/office/drawing/2014/main" id="{F9077E61-B49B-4ADA-85E8-738559069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33785" y="4972260"/>
                <a:ext cx="9070977" cy="1444428"/>
              </a:xfrm>
              <a:prstGeom prst="rect">
                <a:avLst/>
              </a:prstGeom>
            </p:spPr>
          </p:pic>
        </p:grpSp>
        <p:grpSp>
          <p:nvGrpSpPr>
            <p:cNvPr id="15" name="그룹 1016">
              <a:extLst>
                <a:ext uri="{FF2B5EF4-FFF2-40B4-BE49-F238E27FC236}">
                  <a16:creationId xmlns:a16="http://schemas.microsoft.com/office/drawing/2014/main" id="{F5A22B55-E0BB-4BD3-B1DC-5F4137F2C105}"/>
                </a:ext>
              </a:extLst>
            </p:cNvPr>
            <p:cNvGrpSpPr/>
            <p:nvPr/>
          </p:nvGrpSpPr>
          <p:grpSpPr>
            <a:xfrm>
              <a:off x="2748615" y="5915393"/>
              <a:ext cx="2598831" cy="335673"/>
              <a:chOff x="2748615" y="6656366"/>
              <a:chExt cx="2598831" cy="335673"/>
            </a:xfrm>
          </p:grpSpPr>
          <p:pic>
            <p:nvPicPr>
              <p:cNvPr id="23" name="Object 47">
                <a:extLst>
                  <a:ext uri="{FF2B5EF4-FFF2-40B4-BE49-F238E27FC236}">
                    <a16:creationId xmlns:a16="http://schemas.microsoft.com/office/drawing/2014/main" id="{8001B77A-6827-4C42-8FCD-A73012B8E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48615" y="6656366"/>
                <a:ext cx="2598831" cy="335673"/>
              </a:xfrm>
              <a:prstGeom prst="rect">
                <a:avLst/>
              </a:prstGeom>
            </p:spPr>
          </p:pic>
        </p:grpSp>
        <p:grpSp>
          <p:nvGrpSpPr>
            <p:cNvPr id="16" name="그룹 1017">
              <a:extLst>
                <a:ext uri="{FF2B5EF4-FFF2-40B4-BE49-F238E27FC236}">
                  <a16:creationId xmlns:a16="http://schemas.microsoft.com/office/drawing/2014/main" id="{2370FAA0-4557-4A5A-8BD0-224D2AC4699D}"/>
                </a:ext>
              </a:extLst>
            </p:cNvPr>
            <p:cNvGrpSpPr/>
            <p:nvPr/>
          </p:nvGrpSpPr>
          <p:grpSpPr>
            <a:xfrm>
              <a:off x="14971712" y="5072746"/>
              <a:ext cx="905250" cy="905250"/>
              <a:chOff x="14971712" y="5813719"/>
              <a:chExt cx="905250" cy="905250"/>
            </a:xfrm>
          </p:grpSpPr>
          <p:pic>
            <p:nvPicPr>
              <p:cNvPr id="22" name="Object 50">
                <a:extLst>
                  <a:ext uri="{FF2B5EF4-FFF2-40B4-BE49-F238E27FC236}">
                    <a16:creationId xmlns:a16="http://schemas.microsoft.com/office/drawing/2014/main" id="{8B069C72-28BE-45C5-9960-BA3F81B19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971712" y="5813719"/>
                <a:ext cx="905250" cy="905250"/>
              </a:xfrm>
              <a:prstGeom prst="rect">
                <a:avLst/>
              </a:prstGeom>
            </p:spPr>
          </p:pic>
        </p:grpSp>
        <p:grpSp>
          <p:nvGrpSpPr>
            <p:cNvPr id="17" name="그룹 1018">
              <a:extLst>
                <a:ext uri="{FF2B5EF4-FFF2-40B4-BE49-F238E27FC236}">
                  <a16:creationId xmlns:a16="http://schemas.microsoft.com/office/drawing/2014/main" id="{A10B32C9-7A6A-4E38-9957-6C0152F48DEF}"/>
                </a:ext>
              </a:extLst>
            </p:cNvPr>
            <p:cNvGrpSpPr/>
            <p:nvPr/>
          </p:nvGrpSpPr>
          <p:grpSpPr>
            <a:xfrm>
              <a:off x="7486607" y="3666187"/>
              <a:ext cx="592992" cy="592992"/>
              <a:chOff x="7486607" y="4407160"/>
              <a:chExt cx="592992" cy="592992"/>
            </a:xfrm>
          </p:grpSpPr>
          <p:pic>
            <p:nvPicPr>
              <p:cNvPr id="21" name="Object 53">
                <a:extLst>
                  <a:ext uri="{FF2B5EF4-FFF2-40B4-BE49-F238E27FC236}">
                    <a16:creationId xmlns:a16="http://schemas.microsoft.com/office/drawing/2014/main" id="{109409E6-2196-47C2-8239-3416F353F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86607" y="4407160"/>
                <a:ext cx="592992" cy="592992"/>
              </a:xfrm>
              <a:prstGeom prst="rect">
                <a:avLst/>
              </a:prstGeom>
            </p:spPr>
          </p:pic>
        </p:grpSp>
        <p:sp>
          <p:nvSpPr>
            <p:cNvPr id="18" name="Object 56">
              <a:extLst>
                <a:ext uri="{FF2B5EF4-FFF2-40B4-BE49-F238E27FC236}">
                  <a16:creationId xmlns:a16="http://schemas.microsoft.com/office/drawing/2014/main" id="{D3D13938-C95D-49C8-866B-D0F6B63252FB}"/>
                </a:ext>
              </a:extLst>
            </p:cNvPr>
            <p:cNvSpPr txBox="1"/>
            <p:nvPr/>
          </p:nvSpPr>
          <p:spPr>
            <a:xfrm>
              <a:off x="1830866" y="3593820"/>
              <a:ext cx="4377187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CF9EC"/>
                  </a:solidFill>
                  <a:latin typeface="나눔고딕 ExtraBold" panose="020D0904000000000000" pitchFamily="50" charset="-127"/>
                  <a:cs typeface="KOHIBaeumOTF" pitchFamily="34" charset="0"/>
                </a:rPr>
                <a:t>CHAPTER</a:t>
              </a:r>
              <a:endParaRPr lang="en-US" dirty="0">
                <a:latin typeface="나눔고딕 Light" panose="020D0904000000000000" pitchFamily="50" charset="-127"/>
              </a:endParaRPr>
            </a:p>
          </p:txBody>
        </p:sp>
        <p:sp>
          <p:nvSpPr>
            <p:cNvPr id="19" name="Object 57">
              <a:extLst>
                <a:ext uri="{FF2B5EF4-FFF2-40B4-BE49-F238E27FC236}">
                  <a16:creationId xmlns:a16="http://schemas.microsoft.com/office/drawing/2014/main" id="{D9B47820-1B0C-4004-9A52-4285A6AA632C}"/>
                </a:ext>
              </a:extLst>
            </p:cNvPr>
            <p:cNvSpPr txBox="1"/>
            <p:nvPr/>
          </p:nvSpPr>
          <p:spPr>
            <a:xfrm>
              <a:off x="2375412" y="3932913"/>
              <a:ext cx="3269048" cy="16312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0000" dirty="0">
                  <a:solidFill>
                    <a:srgbClr val="005F30"/>
                  </a:solidFill>
                  <a:latin typeface="나눔고딕 ExtraBold" panose="020D0904000000000000" pitchFamily="50" charset="-127"/>
                  <a:cs typeface="KOHIBaeumOTF" pitchFamily="34" charset="0"/>
                </a:rPr>
                <a:t>04</a:t>
              </a:r>
              <a:endParaRPr lang="en-US" dirty="0">
                <a:latin typeface="나눔고딕 Light" panose="020D0904000000000000" pitchFamily="50" charset="-127"/>
              </a:endParaRPr>
            </a:p>
          </p:txBody>
        </p:sp>
        <p:sp>
          <p:nvSpPr>
            <p:cNvPr id="20" name="Object 62">
              <a:extLst>
                <a:ext uri="{FF2B5EF4-FFF2-40B4-BE49-F238E27FC236}">
                  <a16:creationId xmlns:a16="http://schemas.microsoft.com/office/drawing/2014/main" id="{9BEB56A8-2564-4E63-B4AF-46AAB22EE69B}"/>
                </a:ext>
              </a:extLst>
            </p:cNvPr>
            <p:cNvSpPr txBox="1"/>
            <p:nvPr/>
          </p:nvSpPr>
          <p:spPr>
            <a:xfrm>
              <a:off x="7486607" y="4661113"/>
              <a:ext cx="881815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200" dirty="0">
                  <a:solidFill>
                    <a:srgbClr val="005F30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Trouble</a:t>
              </a:r>
              <a:r>
                <a:rPr lang="ko-KR" altLang="en-US" sz="3200" dirty="0">
                  <a:solidFill>
                    <a:srgbClr val="005F30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</a:t>
              </a:r>
              <a:r>
                <a:rPr lang="en-US" altLang="ko-KR" sz="3200" dirty="0">
                  <a:solidFill>
                    <a:srgbClr val="005F30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Shooting</a:t>
              </a:r>
              <a:endParaRPr lang="en-US" sz="32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591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4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773DAC-2857-428C-8043-DBEE722ECA53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트러블 슈팅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0" name="Object 69">
            <a:extLst>
              <a:ext uri="{FF2B5EF4-FFF2-40B4-BE49-F238E27FC236}">
                <a16:creationId xmlns:a16="http://schemas.microsoft.com/office/drawing/2014/main" id="{BFDE4E62-2BED-4490-8B6A-CA67DDB14162}"/>
              </a:ext>
            </a:extLst>
          </p:cNvPr>
          <p:cNvSpPr txBox="1"/>
          <p:nvPr/>
        </p:nvSpPr>
        <p:spPr>
          <a:xfrm>
            <a:off x="2996179" y="1733977"/>
            <a:ext cx="117605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>
                <a:solidFill>
                  <a:srgbClr val="C0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Firehose</a:t>
            </a:r>
            <a:r>
              <a:rPr lang="ko-KR" altLang="en-US" sz="3600">
                <a:solidFill>
                  <a:srgbClr val="C0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가 </a:t>
            </a:r>
            <a:r>
              <a:rPr lang="en-US" altLang="ko-KR" sz="3600">
                <a:solidFill>
                  <a:srgbClr val="C0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Active</a:t>
            </a:r>
            <a:r>
              <a:rPr lang="ko-KR" altLang="en-US" sz="3600">
                <a:solidFill>
                  <a:srgbClr val="C0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인데 </a:t>
            </a:r>
            <a:r>
              <a:rPr lang="en-US" altLang="ko-KR" sz="3600">
                <a:solidFill>
                  <a:srgbClr val="C0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S3</a:t>
            </a:r>
            <a:r>
              <a:rPr lang="ko-KR" altLang="en-US" sz="3600">
                <a:solidFill>
                  <a:srgbClr val="C0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에 로그가 적재되지 않는 문제</a:t>
            </a:r>
            <a:endParaRPr lang="en-US" sz="3600" dirty="0">
              <a:solidFill>
                <a:srgbClr val="C0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F1BB1-11CB-4537-A7DF-05E85E8449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7876"/>
          <a:stretch/>
        </p:blipFill>
        <p:spPr>
          <a:xfrm>
            <a:off x="4267200" y="3543300"/>
            <a:ext cx="9753600" cy="5207685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</p:spTree>
    <p:extLst>
      <p:ext uri="{BB962C8B-B14F-4D97-AF65-F5344CB8AC3E}">
        <p14:creationId xmlns:p14="http://schemas.microsoft.com/office/powerpoint/2010/main" val="980795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4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773DAC-2857-428C-8043-DBEE722ECA53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트러블 슈팅 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0" name="Object 69">
            <a:extLst>
              <a:ext uri="{FF2B5EF4-FFF2-40B4-BE49-F238E27FC236}">
                <a16:creationId xmlns:a16="http://schemas.microsoft.com/office/drawing/2014/main" id="{BFDE4E62-2BED-4490-8B6A-CA67DDB14162}"/>
              </a:ext>
            </a:extLst>
          </p:cNvPr>
          <p:cNvSpPr txBox="1"/>
          <p:nvPr/>
        </p:nvSpPr>
        <p:spPr>
          <a:xfrm>
            <a:off x="4248406" y="1987964"/>
            <a:ext cx="978890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Firehose</a:t>
            </a:r>
            <a:r>
              <a:rPr lang="ko-KR" altLang="en-US" sz="3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가 가지는 역할에 </a:t>
            </a:r>
            <a:r>
              <a:rPr lang="en-US" altLang="ko-KR" sz="3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AssumRole </a:t>
            </a:r>
            <a:r>
              <a:rPr lang="ko-KR" altLang="en-US" sz="3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을 추가</a:t>
            </a:r>
            <a:endParaRPr lang="en-US" sz="3600" dirty="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78866-89FC-4CA1-9548-C72BF9935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476" y="3086100"/>
            <a:ext cx="5315687" cy="6106449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06818-652D-4C87-AA41-660F1A0AB7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52"/>
          <a:stretch/>
        </p:blipFill>
        <p:spPr>
          <a:xfrm>
            <a:off x="10668000" y="3086099"/>
            <a:ext cx="5429761" cy="6106450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</p:spTree>
    <p:extLst>
      <p:ext uri="{BB962C8B-B14F-4D97-AF65-F5344CB8AC3E}">
        <p14:creationId xmlns:p14="http://schemas.microsoft.com/office/powerpoint/2010/main" val="864720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4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773DAC-2857-428C-8043-DBEE722ECA53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트러블 슈팅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0" name="Object 69">
            <a:extLst>
              <a:ext uri="{FF2B5EF4-FFF2-40B4-BE49-F238E27FC236}">
                <a16:creationId xmlns:a16="http://schemas.microsoft.com/office/drawing/2014/main" id="{BFDE4E62-2BED-4490-8B6A-CA67DDB14162}"/>
              </a:ext>
            </a:extLst>
          </p:cNvPr>
          <p:cNvSpPr txBox="1"/>
          <p:nvPr/>
        </p:nvSpPr>
        <p:spPr>
          <a:xfrm>
            <a:off x="4207912" y="1943704"/>
            <a:ext cx="978890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 </a:t>
            </a:r>
            <a:r>
              <a:rPr lang="ko-KR" altLang="en-US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로그를 </a:t>
            </a:r>
            <a:r>
              <a:rPr lang="en-US" altLang="ko-KR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S3</a:t>
            </a:r>
            <a:r>
              <a:rPr lang="ko-KR" altLang="en-US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에 성공적으로 적재</a:t>
            </a:r>
            <a:endParaRPr lang="en-US" sz="3600" dirty="0">
              <a:solidFill>
                <a:srgbClr val="0070C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0F6A4-0047-4E88-85E5-5C02379F9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078" y="3238500"/>
            <a:ext cx="8534590" cy="182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D74082-3F92-4F9F-9D5D-5F6BA0D9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253752"/>
            <a:ext cx="8554468" cy="417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C4654D-68BA-4111-9A4A-77FF57B8D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021" y="3238499"/>
            <a:ext cx="7542574" cy="619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059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4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773DAC-2857-428C-8043-DBEE722ECA53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트러블 슈팅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F9F5F-E842-4A66-AB5A-07E2155CB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314700"/>
            <a:ext cx="7883210" cy="5306870"/>
          </a:xfrm>
          <a:prstGeom prst="rect">
            <a:avLst/>
          </a:prstGeom>
        </p:spPr>
      </p:pic>
      <p:grpSp>
        <p:nvGrpSpPr>
          <p:cNvPr id="24" name="그룹 1011">
            <a:extLst>
              <a:ext uri="{FF2B5EF4-FFF2-40B4-BE49-F238E27FC236}">
                <a16:creationId xmlns:a16="http://schemas.microsoft.com/office/drawing/2014/main" id="{46A062DF-68F2-4304-B646-682E8F3BBDC2}"/>
              </a:ext>
            </a:extLst>
          </p:cNvPr>
          <p:cNvGrpSpPr/>
          <p:nvPr/>
        </p:nvGrpSpPr>
        <p:grpSpPr>
          <a:xfrm rot="10800000">
            <a:off x="8683263" y="5968135"/>
            <a:ext cx="838200" cy="718607"/>
            <a:chOff x="8887877" y="6690111"/>
            <a:chExt cx="493782" cy="423330"/>
          </a:xfrm>
        </p:grpSpPr>
        <p:pic>
          <p:nvPicPr>
            <p:cNvPr id="25" name="Object 32">
              <a:extLst>
                <a:ext uri="{FF2B5EF4-FFF2-40B4-BE49-F238E27FC236}">
                  <a16:creationId xmlns:a16="http://schemas.microsoft.com/office/drawing/2014/main" id="{D5CCB11F-500E-4D05-8492-55C4A9606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887877" y="6690111"/>
              <a:ext cx="493782" cy="42333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EDD74AE-AD31-493D-8271-209D8F823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2917" y="3390900"/>
            <a:ext cx="7932139" cy="5306870"/>
          </a:xfrm>
          <a:prstGeom prst="rect">
            <a:avLst/>
          </a:prstGeom>
        </p:spPr>
      </p:pic>
      <p:sp>
        <p:nvSpPr>
          <p:cNvPr id="29" name="Object 69">
            <a:extLst>
              <a:ext uri="{FF2B5EF4-FFF2-40B4-BE49-F238E27FC236}">
                <a16:creationId xmlns:a16="http://schemas.microsoft.com/office/drawing/2014/main" id="{09538158-BD06-4B66-9683-BD08EEB6704C}"/>
              </a:ext>
            </a:extLst>
          </p:cNvPr>
          <p:cNvSpPr txBox="1"/>
          <p:nvPr/>
        </p:nvSpPr>
        <p:spPr>
          <a:xfrm>
            <a:off x="4207912" y="1943704"/>
            <a:ext cx="978890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>
                <a:solidFill>
                  <a:srgbClr val="C0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ELB </a:t>
            </a:r>
            <a:r>
              <a:rPr lang="ko-KR" altLang="en-US" sz="3600">
                <a:solidFill>
                  <a:srgbClr val="C0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내부 인스턴스 </a:t>
            </a:r>
            <a:r>
              <a:rPr lang="en-US" altLang="ko-KR" sz="3600">
                <a:solidFill>
                  <a:srgbClr val="C0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Data</a:t>
            </a:r>
            <a:r>
              <a:rPr lang="ko-KR" altLang="en-US" sz="3600">
                <a:solidFill>
                  <a:srgbClr val="C0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못 가져오는 문제</a:t>
            </a:r>
            <a:endParaRPr lang="en-US" sz="3600" dirty="0">
              <a:solidFill>
                <a:srgbClr val="C0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091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4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773DAC-2857-428C-8043-DBEE722ECA53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트러블 슈팅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D4C43F-11EA-4D63-947B-62C73A17D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7013" y="3009900"/>
            <a:ext cx="7368702" cy="5240841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6A3F19EF-D2AA-4E23-94D5-C62CD8CF84E7}"/>
              </a:ext>
            </a:extLst>
          </p:cNvPr>
          <p:cNvGrpSpPr/>
          <p:nvPr/>
        </p:nvGrpSpPr>
        <p:grpSpPr>
          <a:xfrm rot="10800000">
            <a:off x="7932788" y="5355663"/>
            <a:ext cx="838200" cy="718607"/>
            <a:chOff x="8887877" y="6690111"/>
            <a:chExt cx="493782" cy="423330"/>
          </a:xfrm>
        </p:grpSpPr>
        <p:pic>
          <p:nvPicPr>
            <p:cNvPr id="23" name="Object 32">
              <a:extLst>
                <a:ext uri="{FF2B5EF4-FFF2-40B4-BE49-F238E27FC236}">
                  <a16:creationId xmlns:a16="http://schemas.microsoft.com/office/drawing/2014/main" id="{F8E3C190-735A-4131-891F-4EBF53415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887877" y="6690111"/>
              <a:ext cx="493782" cy="423330"/>
            </a:xfrm>
            <a:prstGeom prst="rect">
              <a:avLst/>
            </a:prstGeom>
          </p:spPr>
        </p:pic>
      </p:grpSp>
      <p:sp>
        <p:nvSpPr>
          <p:cNvPr id="24" name="Object 69">
            <a:extLst>
              <a:ext uri="{FF2B5EF4-FFF2-40B4-BE49-F238E27FC236}">
                <a16:creationId xmlns:a16="http://schemas.microsoft.com/office/drawing/2014/main" id="{8A36EFD8-5EDA-4C42-A8F7-EFD34A33DC73}"/>
              </a:ext>
            </a:extLst>
          </p:cNvPr>
          <p:cNvSpPr txBox="1"/>
          <p:nvPr/>
        </p:nvSpPr>
        <p:spPr>
          <a:xfrm>
            <a:off x="4308098" y="1938764"/>
            <a:ext cx="80875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EC2 Service Discovery </a:t>
            </a:r>
            <a:r>
              <a:rPr lang="ko-KR" altLang="en-US" sz="3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기능 사용</a:t>
            </a:r>
            <a:r>
              <a:rPr lang="en-US" sz="3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endParaRPr lang="en-US" sz="3600" dirty="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E8DA2-7BD2-4EF8-A6AA-BDDA7ED318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1037"/>
          <a:stretch/>
        </p:blipFill>
        <p:spPr>
          <a:xfrm>
            <a:off x="609030" y="4360988"/>
            <a:ext cx="6714729" cy="2707955"/>
          </a:xfrm>
          <a:prstGeom prst="rect">
            <a:avLst/>
          </a:prstGeom>
          <a:ln w="50800">
            <a:solidFill>
              <a:srgbClr val="005F30"/>
            </a:solidFill>
          </a:ln>
        </p:spPr>
      </p:pic>
    </p:spTree>
    <p:extLst>
      <p:ext uri="{BB962C8B-B14F-4D97-AF65-F5344CB8AC3E}">
        <p14:creationId xmlns:p14="http://schemas.microsoft.com/office/powerpoint/2010/main" val="588027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4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9" name="Object 69">
            <a:extLst>
              <a:ext uri="{FF2B5EF4-FFF2-40B4-BE49-F238E27FC236}">
                <a16:creationId xmlns:a16="http://schemas.microsoft.com/office/drawing/2014/main" id="{4C773DAC-2857-428C-8043-DBEE722ECA53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트러블 슈팅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4" name="Object 69">
            <a:extLst>
              <a:ext uri="{FF2B5EF4-FFF2-40B4-BE49-F238E27FC236}">
                <a16:creationId xmlns:a16="http://schemas.microsoft.com/office/drawing/2014/main" id="{8A36EFD8-5EDA-4C42-A8F7-EFD34A33DC73}"/>
              </a:ext>
            </a:extLst>
          </p:cNvPr>
          <p:cNvSpPr txBox="1"/>
          <p:nvPr/>
        </p:nvSpPr>
        <p:spPr>
          <a:xfrm>
            <a:off x="2432543" y="1938764"/>
            <a:ext cx="13419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동적으로 </a:t>
            </a:r>
            <a:r>
              <a:rPr lang="en-US" altLang="ko-KR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ELB </a:t>
            </a:r>
            <a:r>
              <a:rPr lang="ko-KR" altLang="en-US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내부의 </a:t>
            </a:r>
            <a:r>
              <a:rPr lang="en-US" altLang="ko-KR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private </a:t>
            </a:r>
            <a:r>
              <a:rPr lang="ko-KR" altLang="en-US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인스턴스 </a:t>
            </a:r>
            <a:r>
              <a:rPr lang="en-US" altLang="ko-KR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IP</a:t>
            </a:r>
            <a:r>
              <a:rPr lang="ko-KR" altLang="en-US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찾아서 </a:t>
            </a:r>
            <a:r>
              <a:rPr lang="en-US" altLang="ko-KR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Data</a:t>
            </a:r>
            <a:r>
              <a:rPr lang="ko-KR" altLang="en-US" sz="3600">
                <a:solidFill>
                  <a:srgbClr val="0070C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불러옴</a:t>
            </a:r>
            <a:endParaRPr lang="en-US" altLang="ko-KR" sz="3600" dirty="0">
              <a:solidFill>
                <a:srgbClr val="0070C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56585-92E8-4089-83EB-FC048AFDA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0" y="3543300"/>
            <a:ext cx="7843755" cy="510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9B8165-CD4D-42CC-8967-B0CC6E23E5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608"/>
          <a:stretch/>
        </p:blipFill>
        <p:spPr>
          <a:xfrm>
            <a:off x="228600" y="3543300"/>
            <a:ext cx="838200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6190" y="3415873"/>
            <a:ext cx="15238095" cy="6095238"/>
            <a:chOff x="1526190" y="3415873"/>
            <a:chExt cx="15238095" cy="6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6190" y="3415873"/>
              <a:ext cx="15238095" cy="6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6190" y="3415873"/>
            <a:ext cx="904762" cy="6095238"/>
            <a:chOff x="1526190" y="3415873"/>
            <a:chExt cx="904762" cy="60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6190" y="3415873"/>
              <a:ext cx="904762" cy="60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0000" y="6461905"/>
            <a:ext cx="571429" cy="14286"/>
            <a:chOff x="5600000" y="6461905"/>
            <a:chExt cx="571429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0000" y="6461905"/>
              <a:ext cx="57142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55159" y="6470672"/>
            <a:ext cx="4219048" cy="14286"/>
            <a:chOff x="4055159" y="6470672"/>
            <a:chExt cx="4219048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055159" y="6470672"/>
              <a:ext cx="4219048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60317" y="4364422"/>
            <a:ext cx="714286" cy="14286"/>
            <a:chOff x="6160317" y="4364422"/>
            <a:chExt cx="714286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0317" y="4364422"/>
              <a:ext cx="714286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1429" y="5763813"/>
            <a:ext cx="714286" cy="14286"/>
            <a:chOff x="6171429" y="5763813"/>
            <a:chExt cx="714286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1429" y="5763813"/>
              <a:ext cx="714286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1429" y="7170632"/>
            <a:ext cx="714286" cy="14286"/>
            <a:chOff x="6171429" y="7170632"/>
            <a:chExt cx="714286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1429" y="7170632"/>
              <a:ext cx="714286" cy="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57140" y="8568647"/>
            <a:ext cx="714286" cy="14286"/>
            <a:chOff x="6157140" y="8568647"/>
            <a:chExt cx="714286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57140" y="8568647"/>
              <a:ext cx="714286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38095" y="8568647"/>
            <a:ext cx="714286" cy="14286"/>
            <a:chOff x="9638095" y="8568647"/>
            <a:chExt cx="714286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8095" y="8568647"/>
              <a:ext cx="714286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38095" y="5763813"/>
            <a:ext cx="714286" cy="14286"/>
            <a:chOff x="9638095" y="5763813"/>
            <a:chExt cx="714286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8095" y="5763813"/>
              <a:ext cx="714286" cy="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38095" y="7170632"/>
            <a:ext cx="714286" cy="14286"/>
            <a:chOff x="9638095" y="7170632"/>
            <a:chExt cx="714286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8095" y="7170632"/>
              <a:ext cx="714286" cy="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38095" y="4364422"/>
            <a:ext cx="714286" cy="14286"/>
            <a:chOff x="9638095" y="4364422"/>
            <a:chExt cx="714286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8095" y="4364422"/>
              <a:ext cx="714286" cy="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52381" y="6544088"/>
            <a:ext cx="904762" cy="14286"/>
            <a:chOff x="14952381" y="6051908"/>
            <a:chExt cx="904762" cy="142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52381" y="6051908"/>
              <a:ext cx="904762" cy="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90049" y="6934520"/>
            <a:ext cx="571429" cy="571429"/>
            <a:chOff x="3790079" y="6193651"/>
            <a:chExt cx="571429" cy="57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90079" y="6193651"/>
              <a:ext cx="571429" cy="57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95238" y="4167296"/>
            <a:ext cx="571429" cy="499507"/>
            <a:chOff x="6895238" y="4167296"/>
            <a:chExt cx="571429" cy="49950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95238" y="4167296"/>
              <a:ext cx="571429" cy="49950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30546" y="5478099"/>
            <a:ext cx="484147" cy="571429"/>
            <a:chOff x="6930546" y="5478099"/>
            <a:chExt cx="484147" cy="57142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0546" y="5478099"/>
              <a:ext cx="484147" cy="57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780556" y="6272660"/>
            <a:ext cx="571429" cy="571429"/>
            <a:chOff x="6885714" y="6884918"/>
            <a:chExt cx="571429" cy="57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85714" y="6884918"/>
              <a:ext cx="571429" cy="5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919045" y="8301626"/>
            <a:ext cx="517475" cy="571429"/>
            <a:chOff x="6919045" y="8301626"/>
            <a:chExt cx="517475" cy="5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19045" y="8301626"/>
              <a:ext cx="517475" cy="57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780556" y="6278059"/>
            <a:ext cx="590476" cy="590476"/>
            <a:chOff x="3780556" y="5599053"/>
            <a:chExt cx="590476" cy="59047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80556" y="5599053"/>
              <a:ext cx="590476" cy="59047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85714" y="4076327"/>
            <a:ext cx="590476" cy="590476"/>
            <a:chOff x="6885714" y="4076327"/>
            <a:chExt cx="590476" cy="59047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85714" y="4076327"/>
              <a:ext cx="590476" cy="59047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877381" y="5475718"/>
            <a:ext cx="590476" cy="590476"/>
            <a:chOff x="6877381" y="5475718"/>
            <a:chExt cx="590476" cy="59047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7381" y="5475718"/>
              <a:ext cx="590476" cy="59047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877381" y="6882537"/>
            <a:ext cx="590476" cy="590476"/>
            <a:chOff x="6874603" y="6882537"/>
            <a:chExt cx="590476" cy="5904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4603" y="6882537"/>
              <a:ext cx="590476" cy="5904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877381" y="8280552"/>
            <a:ext cx="590476" cy="590476"/>
            <a:chOff x="6877381" y="8280552"/>
            <a:chExt cx="590476" cy="59047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7381" y="8280552"/>
              <a:ext cx="590476" cy="59047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897619" y="6465873"/>
            <a:ext cx="6095238" cy="14286"/>
            <a:chOff x="11897619" y="6465873"/>
            <a:chExt cx="6095238" cy="1428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1897619" y="6465873"/>
              <a:ext cx="6095238" cy="1428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802381" y="6465873"/>
            <a:ext cx="6095238" cy="14286"/>
            <a:chOff x="12802381" y="6465873"/>
            <a:chExt cx="6095238" cy="1428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2802381" y="6465873"/>
              <a:ext cx="6095238" cy="142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-949825" y="1888257"/>
            <a:ext cx="2002276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MEMBER INTRODUCTION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552384" y="6168654"/>
            <a:ext cx="1257143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</a:t>
            </a:r>
            <a:r>
              <a:rPr lang="ko-KR" altLang="en-US" sz="13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13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Engineer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552381" y="6587737"/>
            <a:ext cx="857143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조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 rot="-5400000">
            <a:off x="11705124" y="4359951"/>
            <a:ext cx="918095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BaeumOTF" pitchFamily="34" charset="0"/>
              </a:rPr>
              <a:t>Roles of Project Members</a:t>
            </a:r>
            <a:endParaRPr 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809524" y="4193790"/>
            <a:ext cx="25904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BaeumOTF" pitchFamily="34" charset="0"/>
              </a:rPr>
              <a:t>조장</a:t>
            </a:r>
            <a:r>
              <a:rPr lang="ko-KR" altLang="en-US" sz="20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BaeumOTF" pitchFamily="34" charset="0"/>
              </a:rPr>
              <a:t> </a:t>
            </a:r>
            <a:r>
              <a:rPr lang="ko-KR" altLang="en-US" sz="2000" dirty="0" err="1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BaeumOTF" pitchFamily="34" charset="0"/>
              </a:rPr>
              <a:t>조재형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0580952" y="4113730"/>
            <a:ext cx="408278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구성도 작성</a:t>
            </a:r>
            <a:endParaRPr lang="en-US" sz="1600" dirty="0">
              <a:solidFill>
                <a:srgbClr val="005F3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KOHINanumOTF Light" pitchFamily="34" charset="0"/>
            </a:endParaRPr>
          </a:p>
          <a:p>
            <a:r>
              <a:rPr 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Terraform 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이용 </a:t>
            </a:r>
            <a:r>
              <a:rPr 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Network 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구축</a:t>
            </a:r>
            <a:endParaRPr lang="en-US" altLang="ko-KR" sz="1600" dirty="0">
              <a:solidFill>
                <a:srgbClr val="005F3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KOHINanumOTF Light" pitchFamily="34" charset="0"/>
            </a:endParaRPr>
          </a:p>
          <a:p>
            <a:r>
              <a:rPr lang="en-US" altLang="ko-KR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Application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 구축 및 </a:t>
            </a:r>
            <a:r>
              <a:rPr lang="en-US" altLang="ko-KR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Ansible 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이용 배포</a:t>
            </a:r>
            <a:endParaRPr lang="en-US" altLang="ko-KR" sz="1600" dirty="0">
              <a:solidFill>
                <a:srgbClr val="005F3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KOHINanumOTF Light" pitchFamily="34" charset="0"/>
            </a:endParaRPr>
          </a:p>
          <a:p>
            <a:endParaRPr lang="en-US" sz="1600" dirty="0">
              <a:solidFill>
                <a:srgbClr val="005F3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KOHINanumOTF Light" pitchFamily="34" charset="0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809524" y="5593181"/>
            <a:ext cx="15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최기운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0580952" y="5461763"/>
            <a:ext cx="408278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Application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 구축</a:t>
            </a:r>
            <a:endParaRPr lang="en-US" sz="1600" dirty="0">
              <a:solidFill>
                <a:srgbClr val="005F3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KOHINanumOTF Light" pitchFamily="34" charset="0"/>
            </a:endParaRPr>
          </a:p>
          <a:p>
            <a:r>
              <a:rPr 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Terraform 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이용 </a:t>
            </a:r>
            <a:r>
              <a:rPr 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S3/CloudWatch 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구현</a:t>
            </a:r>
            <a:endParaRPr lang="en-US" sz="1600" dirty="0">
              <a:solidFill>
                <a:srgbClr val="005F3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KOHINanumOTF Light" pitchFamily="34" charset="0"/>
            </a:endParaRPr>
          </a:p>
          <a:p>
            <a:r>
              <a:rPr lang="en-US" altLang="ko-KR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Terraform 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이용 </a:t>
            </a:r>
            <a:r>
              <a:rPr lang="en-US" altLang="ko-KR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RDS 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구축</a:t>
            </a:r>
            <a:endParaRPr lang="en-US" altLang="ko-KR" sz="1600" dirty="0">
              <a:solidFill>
                <a:srgbClr val="005F3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KOHINanumOTF Light" pitchFamily="34" charset="0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580952" y="6803181"/>
            <a:ext cx="374047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Prometheus/Grafana 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구현</a:t>
            </a:r>
            <a:endParaRPr lang="en-US" altLang="ko-KR" sz="1600" dirty="0">
              <a:solidFill>
                <a:srgbClr val="005F3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KOHINanumOTF Light" pitchFamily="34" charset="0"/>
            </a:endParaRPr>
          </a:p>
          <a:p>
            <a:r>
              <a:rPr lang="en-US" altLang="ko-KR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Terraform 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이용 </a:t>
            </a:r>
            <a:r>
              <a:rPr lang="en-US" altLang="ko-KR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ELB 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및 </a:t>
            </a:r>
            <a:r>
              <a:rPr lang="en-US" altLang="ko-KR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ASG 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구축</a:t>
            </a:r>
            <a:endParaRPr lang="en-US" altLang="ko-KR" sz="1600" dirty="0">
              <a:solidFill>
                <a:srgbClr val="005F3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KOHINanumOTF Light" pitchFamily="34" charset="0"/>
            </a:endParaRPr>
          </a:p>
          <a:p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자료 정리 및 </a:t>
            </a:r>
            <a:r>
              <a:rPr lang="en-US" altLang="ko-KR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PPT</a:t>
            </a:r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 작성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809524" y="7000000"/>
            <a:ext cx="25904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BaeumOTF" pitchFamily="34" charset="0"/>
              </a:rPr>
              <a:t>김근보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809524" y="8398010"/>
            <a:ext cx="25904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BaeumOTF" pitchFamily="34" charset="0"/>
              </a:rPr>
              <a:t>장재영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0580952" y="8315479"/>
            <a:ext cx="432580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계획서 및 </a:t>
            </a:r>
            <a:r>
              <a:rPr lang="ko-KR" altLang="en-US" sz="16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보고서 작성</a:t>
            </a:r>
          </a:p>
          <a:p>
            <a:r>
              <a:rPr lang="en-US" altLang="ko-KR" sz="16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Terrform </a:t>
            </a:r>
            <a:r>
              <a:rPr lang="ko-KR" altLang="en-US" sz="16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이용 </a:t>
            </a:r>
            <a:r>
              <a:rPr lang="en-US" altLang="ko-KR" sz="16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EC2 </a:t>
            </a:r>
            <a:r>
              <a:rPr lang="ko-KR" altLang="en-US" sz="16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및 </a:t>
            </a:r>
            <a:r>
              <a:rPr lang="en-US" altLang="ko-KR" sz="16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Seucirty Group</a:t>
            </a:r>
            <a:r>
              <a:rPr lang="ko-KR" altLang="en-US" sz="16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구현</a:t>
            </a:r>
            <a:endParaRPr lang="en-US" altLang="ko-KR" sz="1600">
              <a:solidFill>
                <a:srgbClr val="005F3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KOHINanumOTF Light" pitchFamily="34" charset="0"/>
            </a:endParaRPr>
          </a:p>
          <a:p>
            <a:r>
              <a:rPr lang="en-US" altLang="ko-KR" sz="16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Ansible </a:t>
            </a:r>
            <a:r>
              <a:rPr lang="ko-KR" altLang="en-US" sz="16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이용 </a:t>
            </a:r>
            <a:r>
              <a:rPr lang="en-US" altLang="ko-KR" sz="16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Application</a:t>
            </a:r>
            <a:r>
              <a:rPr lang="ko-KR" altLang="en-US" sz="16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배포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1431559" y="828516"/>
            <a:ext cx="50359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Bold" pitchFamily="34" charset="0"/>
              </a:rPr>
              <a:t>팀원 소개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1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CF9EC"/>
                </a:solidFill>
                <a:latin typeface="이사만루체 Medium" panose="00000600000000000000" pitchFamily="2" charset="-127"/>
                <a:cs typeface="KOHINanumOTF Light" pitchFamily="34" charset="0"/>
              </a:rPr>
              <a:t>1</a:t>
            </a:r>
            <a:endParaRPr lang="en-US" dirty="0">
              <a:latin typeface="나눔고딕 Light" panose="020D0904000000000000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DB1ED75-1245-4F32-BA33-5DA5ECB322C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E776D14A-06E3-4771-ACF4-19EEF7D7C726}"/>
                </a:ext>
              </a:extLst>
            </p:cNvPr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33" name="Object 2">
                <a:extLst>
                  <a:ext uri="{FF2B5EF4-FFF2-40B4-BE49-F238E27FC236}">
                    <a16:creationId xmlns:a16="http://schemas.microsoft.com/office/drawing/2014/main" id="{3454209B-7A82-480F-9312-9FB9F561F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6" name="그룹 1007">
              <a:extLst>
                <a:ext uri="{FF2B5EF4-FFF2-40B4-BE49-F238E27FC236}">
                  <a16:creationId xmlns:a16="http://schemas.microsoft.com/office/drawing/2014/main" id="{012963FC-0B66-44F2-AB11-46A16C2732B5}"/>
                </a:ext>
              </a:extLst>
            </p:cNvPr>
            <p:cNvGrpSpPr/>
            <p:nvPr/>
          </p:nvGrpSpPr>
          <p:grpSpPr>
            <a:xfrm>
              <a:off x="5202225" y="4000500"/>
              <a:ext cx="1844132" cy="1844132"/>
              <a:chOff x="5202225" y="4741473"/>
              <a:chExt cx="1844132" cy="1844132"/>
            </a:xfrm>
          </p:grpSpPr>
          <p:pic>
            <p:nvPicPr>
              <p:cNvPr id="32" name="Object 20">
                <a:extLst>
                  <a:ext uri="{FF2B5EF4-FFF2-40B4-BE49-F238E27FC236}">
                    <a16:creationId xmlns:a16="http://schemas.microsoft.com/office/drawing/2014/main" id="{28B8CDDE-5F93-4F5D-88DA-70A786012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700000">
                <a:off x="5202225" y="4741473"/>
                <a:ext cx="1844132" cy="1844132"/>
              </a:xfrm>
              <a:prstGeom prst="rect">
                <a:avLst/>
              </a:prstGeom>
            </p:spPr>
          </p:pic>
        </p:grpSp>
        <p:grpSp>
          <p:nvGrpSpPr>
            <p:cNvPr id="7" name="그룹 1008">
              <a:extLst>
                <a:ext uri="{FF2B5EF4-FFF2-40B4-BE49-F238E27FC236}">
                  <a16:creationId xmlns:a16="http://schemas.microsoft.com/office/drawing/2014/main" id="{22B21D1E-B7F2-47D0-8B33-83D352B5AD42}"/>
                </a:ext>
              </a:extLst>
            </p:cNvPr>
            <p:cNvGrpSpPr/>
            <p:nvPr/>
          </p:nvGrpSpPr>
          <p:grpSpPr>
            <a:xfrm>
              <a:off x="4812915" y="5711147"/>
              <a:ext cx="426646" cy="213323"/>
              <a:chOff x="4812915" y="6452120"/>
              <a:chExt cx="426646" cy="213323"/>
            </a:xfrm>
          </p:grpSpPr>
          <p:pic>
            <p:nvPicPr>
              <p:cNvPr id="31" name="Object 23">
                <a:extLst>
                  <a:ext uri="{FF2B5EF4-FFF2-40B4-BE49-F238E27FC236}">
                    <a16:creationId xmlns:a16="http://schemas.microsoft.com/office/drawing/2014/main" id="{8166FAC3-3318-450A-875F-91B15FD0D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12915" y="6452120"/>
                <a:ext cx="426646" cy="213323"/>
              </a:xfrm>
              <a:prstGeom prst="rect">
                <a:avLst/>
              </a:prstGeom>
            </p:spPr>
          </p:pic>
        </p:grpSp>
        <p:grpSp>
          <p:nvGrpSpPr>
            <p:cNvPr id="8" name="그룹 1009">
              <a:extLst>
                <a:ext uri="{FF2B5EF4-FFF2-40B4-BE49-F238E27FC236}">
                  <a16:creationId xmlns:a16="http://schemas.microsoft.com/office/drawing/2014/main" id="{A01CF69F-B62C-4AB9-87FC-5FDE852BB984}"/>
                </a:ext>
              </a:extLst>
            </p:cNvPr>
            <p:cNvGrpSpPr/>
            <p:nvPr/>
          </p:nvGrpSpPr>
          <p:grpSpPr>
            <a:xfrm>
              <a:off x="4509956" y="5458512"/>
              <a:ext cx="493666" cy="493666"/>
              <a:chOff x="4509956" y="6199485"/>
              <a:chExt cx="493666" cy="493666"/>
            </a:xfrm>
          </p:grpSpPr>
          <p:pic>
            <p:nvPicPr>
              <p:cNvPr id="30" name="Object 26">
                <a:extLst>
                  <a:ext uri="{FF2B5EF4-FFF2-40B4-BE49-F238E27FC236}">
                    <a16:creationId xmlns:a16="http://schemas.microsoft.com/office/drawing/2014/main" id="{F061266A-A1AC-416C-8432-4A7AF2881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09956" y="6199485"/>
                <a:ext cx="493666" cy="493666"/>
              </a:xfrm>
              <a:prstGeom prst="rect">
                <a:avLst/>
              </a:prstGeom>
            </p:spPr>
          </p:pic>
        </p:grpSp>
        <p:grpSp>
          <p:nvGrpSpPr>
            <p:cNvPr id="9" name="그룹 1010">
              <a:extLst>
                <a:ext uri="{FF2B5EF4-FFF2-40B4-BE49-F238E27FC236}">
                  <a16:creationId xmlns:a16="http://schemas.microsoft.com/office/drawing/2014/main" id="{1ECE2910-BA40-4C47-AD45-9ADF564A6F78}"/>
                </a:ext>
              </a:extLst>
            </p:cNvPr>
            <p:cNvGrpSpPr/>
            <p:nvPr/>
          </p:nvGrpSpPr>
          <p:grpSpPr>
            <a:xfrm>
              <a:off x="3157820" y="5719771"/>
              <a:ext cx="418737" cy="209368"/>
              <a:chOff x="3157820" y="6460744"/>
              <a:chExt cx="418737" cy="209368"/>
            </a:xfrm>
          </p:grpSpPr>
          <p:pic>
            <p:nvPicPr>
              <p:cNvPr id="29" name="Object 29">
                <a:extLst>
                  <a:ext uri="{FF2B5EF4-FFF2-40B4-BE49-F238E27FC236}">
                    <a16:creationId xmlns:a16="http://schemas.microsoft.com/office/drawing/2014/main" id="{C6543E55-DCF6-4ADC-978E-6E1C9BA45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57820" y="6460744"/>
                <a:ext cx="418737" cy="209368"/>
              </a:xfrm>
              <a:prstGeom prst="rect">
                <a:avLst/>
              </a:prstGeom>
            </p:spPr>
          </p:pic>
        </p:grpSp>
        <p:grpSp>
          <p:nvGrpSpPr>
            <p:cNvPr id="10" name="그룹 1011">
              <a:extLst>
                <a:ext uri="{FF2B5EF4-FFF2-40B4-BE49-F238E27FC236}">
                  <a16:creationId xmlns:a16="http://schemas.microsoft.com/office/drawing/2014/main" id="{ECAF13F6-2C40-4015-B87B-27CE53FE8C5C}"/>
                </a:ext>
              </a:extLst>
            </p:cNvPr>
            <p:cNvGrpSpPr/>
            <p:nvPr/>
          </p:nvGrpSpPr>
          <p:grpSpPr>
            <a:xfrm>
              <a:off x="2933947" y="5775687"/>
              <a:ext cx="329660" cy="164830"/>
              <a:chOff x="2933947" y="6516660"/>
              <a:chExt cx="329660" cy="164830"/>
            </a:xfrm>
          </p:grpSpPr>
          <p:pic>
            <p:nvPicPr>
              <p:cNvPr id="28" name="Object 32">
                <a:extLst>
                  <a:ext uri="{FF2B5EF4-FFF2-40B4-BE49-F238E27FC236}">
                    <a16:creationId xmlns:a16="http://schemas.microsoft.com/office/drawing/2014/main" id="{F9A133C0-AA0D-4CD9-A482-BC39DBD16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33947" y="6516660"/>
                <a:ext cx="329660" cy="164830"/>
              </a:xfrm>
              <a:prstGeom prst="rect">
                <a:avLst/>
              </a:prstGeom>
            </p:spPr>
          </p:pic>
        </p:grpSp>
        <p:grpSp>
          <p:nvGrpSpPr>
            <p:cNvPr id="11" name="그룹 1012">
              <a:extLst>
                <a:ext uri="{FF2B5EF4-FFF2-40B4-BE49-F238E27FC236}">
                  <a16:creationId xmlns:a16="http://schemas.microsoft.com/office/drawing/2014/main" id="{7122FAD5-6697-415B-B810-A804269EA945}"/>
                </a:ext>
              </a:extLst>
            </p:cNvPr>
            <p:cNvGrpSpPr/>
            <p:nvPr/>
          </p:nvGrpSpPr>
          <p:grpSpPr>
            <a:xfrm>
              <a:off x="3098969" y="5590260"/>
              <a:ext cx="370018" cy="370018"/>
              <a:chOff x="3098969" y="6331233"/>
              <a:chExt cx="370018" cy="370018"/>
            </a:xfrm>
          </p:grpSpPr>
          <p:pic>
            <p:nvPicPr>
              <p:cNvPr id="27" name="Object 35">
                <a:extLst>
                  <a:ext uri="{FF2B5EF4-FFF2-40B4-BE49-F238E27FC236}">
                    <a16:creationId xmlns:a16="http://schemas.microsoft.com/office/drawing/2014/main" id="{B16A6C52-C2FF-46C3-96A5-68DD7BF4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98969" y="6331233"/>
                <a:ext cx="370018" cy="370018"/>
              </a:xfrm>
              <a:prstGeom prst="rect">
                <a:avLst/>
              </a:prstGeom>
            </p:spPr>
          </p:pic>
        </p:grpSp>
        <p:grpSp>
          <p:nvGrpSpPr>
            <p:cNvPr id="12" name="그룹 1013">
              <a:extLst>
                <a:ext uri="{FF2B5EF4-FFF2-40B4-BE49-F238E27FC236}">
                  <a16:creationId xmlns:a16="http://schemas.microsoft.com/office/drawing/2014/main" id="{86525DE2-7DD2-4034-9CF9-A7DF9624C206}"/>
                </a:ext>
              </a:extLst>
            </p:cNvPr>
            <p:cNvGrpSpPr/>
            <p:nvPr/>
          </p:nvGrpSpPr>
          <p:grpSpPr>
            <a:xfrm>
              <a:off x="3613335" y="5714901"/>
              <a:ext cx="212810" cy="212810"/>
              <a:chOff x="3613335" y="6455874"/>
              <a:chExt cx="212810" cy="212810"/>
            </a:xfrm>
          </p:grpSpPr>
          <p:pic>
            <p:nvPicPr>
              <p:cNvPr id="26" name="Object 38">
                <a:extLst>
                  <a:ext uri="{FF2B5EF4-FFF2-40B4-BE49-F238E27FC236}">
                    <a16:creationId xmlns:a16="http://schemas.microsoft.com/office/drawing/2014/main" id="{0B663293-5F34-44B8-8318-BF0675AAD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13335" y="6455874"/>
                <a:ext cx="212810" cy="212810"/>
              </a:xfrm>
              <a:prstGeom prst="rect">
                <a:avLst/>
              </a:prstGeom>
            </p:spPr>
          </p:pic>
        </p:grpSp>
        <p:grpSp>
          <p:nvGrpSpPr>
            <p:cNvPr id="13" name="그룹 1014">
              <a:extLst>
                <a:ext uri="{FF2B5EF4-FFF2-40B4-BE49-F238E27FC236}">
                  <a16:creationId xmlns:a16="http://schemas.microsoft.com/office/drawing/2014/main" id="{45E95876-D114-4FB0-87B7-008F6C94FEDA}"/>
                </a:ext>
              </a:extLst>
            </p:cNvPr>
            <p:cNvGrpSpPr/>
            <p:nvPr/>
          </p:nvGrpSpPr>
          <p:grpSpPr>
            <a:xfrm>
              <a:off x="3826146" y="5711147"/>
              <a:ext cx="212810" cy="212810"/>
              <a:chOff x="3826146" y="6452120"/>
              <a:chExt cx="212810" cy="212810"/>
            </a:xfrm>
          </p:grpSpPr>
          <p:pic>
            <p:nvPicPr>
              <p:cNvPr id="25" name="Object 41">
                <a:extLst>
                  <a:ext uri="{FF2B5EF4-FFF2-40B4-BE49-F238E27FC236}">
                    <a16:creationId xmlns:a16="http://schemas.microsoft.com/office/drawing/2014/main" id="{D1933030-C2DD-41D1-8E61-CD45693AB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26146" y="6452120"/>
                <a:ext cx="212810" cy="212810"/>
              </a:xfrm>
              <a:prstGeom prst="rect">
                <a:avLst/>
              </a:prstGeom>
            </p:spPr>
          </p:pic>
        </p:grpSp>
        <p:grpSp>
          <p:nvGrpSpPr>
            <p:cNvPr id="14" name="그룹 1015">
              <a:extLst>
                <a:ext uri="{FF2B5EF4-FFF2-40B4-BE49-F238E27FC236}">
                  <a16:creationId xmlns:a16="http://schemas.microsoft.com/office/drawing/2014/main" id="{728625E3-C1DA-4F05-82F0-EEA3A2D8C57E}"/>
                </a:ext>
              </a:extLst>
            </p:cNvPr>
            <p:cNvGrpSpPr/>
            <p:nvPr/>
          </p:nvGrpSpPr>
          <p:grpSpPr>
            <a:xfrm>
              <a:off x="7233785" y="4231287"/>
              <a:ext cx="9070977" cy="1444428"/>
              <a:chOff x="7233785" y="4972260"/>
              <a:chExt cx="9070977" cy="1444428"/>
            </a:xfrm>
          </p:grpSpPr>
          <p:pic>
            <p:nvPicPr>
              <p:cNvPr id="24" name="Object 44">
                <a:extLst>
                  <a:ext uri="{FF2B5EF4-FFF2-40B4-BE49-F238E27FC236}">
                    <a16:creationId xmlns:a16="http://schemas.microsoft.com/office/drawing/2014/main" id="{F9077E61-B49B-4ADA-85E8-738559069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33785" y="4972260"/>
                <a:ext cx="9070977" cy="1444428"/>
              </a:xfrm>
              <a:prstGeom prst="rect">
                <a:avLst/>
              </a:prstGeom>
            </p:spPr>
          </p:pic>
        </p:grpSp>
        <p:grpSp>
          <p:nvGrpSpPr>
            <p:cNvPr id="15" name="그룹 1016">
              <a:extLst>
                <a:ext uri="{FF2B5EF4-FFF2-40B4-BE49-F238E27FC236}">
                  <a16:creationId xmlns:a16="http://schemas.microsoft.com/office/drawing/2014/main" id="{F5A22B55-E0BB-4BD3-B1DC-5F4137F2C105}"/>
                </a:ext>
              </a:extLst>
            </p:cNvPr>
            <p:cNvGrpSpPr/>
            <p:nvPr/>
          </p:nvGrpSpPr>
          <p:grpSpPr>
            <a:xfrm>
              <a:off x="2748615" y="5915393"/>
              <a:ext cx="2598831" cy="335673"/>
              <a:chOff x="2748615" y="6656366"/>
              <a:chExt cx="2598831" cy="335673"/>
            </a:xfrm>
          </p:grpSpPr>
          <p:pic>
            <p:nvPicPr>
              <p:cNvPr id="23" name="Object 47">
                <a:extLst>
                  <a:ext uri="{FF2B5EF4-FFF2-40B4-BE49-F238E27FC236}">
                    <a16:creationId xmlns:a16="http://schemas.microsoft.com/office/drawing/2014/main" id="{8001B77A-6827-4C42-8FCD-A73012B8E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48615" y="6656366"/>
                <a:ext cx="2598831" cy="335673"/>
              </a:xfrm>
              <a:prstGeom prst="rect">
                <a:avLst/>
              </a:prstGeom>
            </p:spPr>
          </p:pic>
        </p:grpSp>
        <p:grpSp>
          <p:nvGrpSpPr>
            <p:cNvPr id="16" name="그룹 1017">
              <a:extLst>
                <a:ext uri="{FF2B5EF4-FFF2-40B4-BE49-F238E27FC236}">
                  <a16:creationId xmlns:a16="http://schemas.microsoft.com/office/drawing/2014/main" id="{2370FAA0-4557-4A5A-8BD0-224D2AC4699D}"/>
                </a:ext>
              </a:extLst>
            </p:cNvPr>
            <p:cNvGrpSpPr/>
            <p:nvPr/>
          </p:nvGrpSpPr>
          <p:grpSpPr>
            <a:xfrm>
              <a:off x="14971712" y="5072746"/>
              <a:ext cx="905250" cy="905250"/>
              <a:chOff x="14971712" y="5813719"/>
              <a:chExt cx="905250" cy="905250"/>
            </a:xfrm>
          </p:grpSpPr>
          <p:pic>
            <p:nvPicPr>
              <p:cNvPr id="22" name="Object 50">
                <a:extLst>
                  <a:ext uri="{FF2B5EF4-FFF2-40B4-BE49-F238E27FC236}">
                    <a16:creationId xmlns:a16="http://schemas.microsoft.com/office/drawing/2014/main" id="{8B069C72-28BE-45C5-9960-BA3F81B19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71712" y="5813719"/>
                <a:ext cx="905250" cy="905250"/>
              </a:xfrm>
              <a:prstGeom prst="rect">
                <a:avLst/>
              </a:prstGeom>
            </p:spPr>
          </p:pic>
        </p:grpSp>
        <p:grpSp>
          <p:nvGrpSpPr>
            <p:cNvPr id="17" name="그룹 1018">
              <a:extLst>
                <a:ext uri="{FF2B5EF4-FFF2-40B4-BE49-F238E27FC236}">
                  <a16:creationId xmlns:a16="http://schemas.microsoft.com/office/drawing/2014/main" id="{A10B32C9-7A6A-4E38-9957-6C0152F48DEF}"/>
                </a:ext>
              </a:extLst>
            </p:cNvPr>
            <p:cNvGrpSpPr/>
            <p:nvPr/>
          </p:nvGrpSpPr>
          <p:grpSpPr>
            <a:xfrm>
              <a:off x="7486607" y="3666187"/>
              <a:ext cx="592992" cy="592992"/>
              <a:chOff x="7486607" y="4407160"/>
              <a:chExt cx="592992" cy="592992"/>
            </a:xfrm>
          </p:grpSpPr>
          <p:pic>
            <p:nvPicPr>
              <p:cNvPr id="21" name="Object 53">
                <a:extLst>
                  <a:ext uri="{FF2B5EF4-FFF2-40B4-BE49-F238E27FC236}">
                    <a16:creationId xmlns:a16="http://schemas.microsoft.com/office/drawing/2014/main" id="{109409E6-2196-47C2-8239-3416F353F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86607" y="4407160"/>
                <a:ext cx="592992" cy="592992"/>
              </a:xfrm>
              <a:prstGeom prst="rect">
                <a:avLst/>
              </a:prstGeom>
            </p:spPr>
          </p:pic>
        </p:grpSp>
        <p:sp>
          <p:nvSpPr>
            <p:cNvPr id="18" name="Object 56">
              <a:extLst>
                <a:ext uri="{FF2B5EF4-FFF2-40B4-BE49-F238E27FC236}">
                  <a16:creationId xmlns:a16="http://schemas.microsoft.com/office/drawing/2014/main" id="{D3D13938-C95D-49C8-866B-D0F6B63252FB}"/>
                </a:ext>
              </a:extLst>
            </p:cNvPr>
            <p:cNvSpPr txBox="1"/>
            <p:nvPr/>
          </p:nvSpPr>
          <p:spPr>
            <a:xfrm>
              <a:off x="1830866" y="3593820"/>
              <a:ext cx="4377187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CF9EC"/>
                  </a:solidFill>
                  <a:latin typeface="나눔고딕 ExtraBold" panose="020D0904000000000000" pitchFamily="50" charset="-127"/>
                  <a:cs typeface="KOHIBaeumOTF" pitchFamily="34" charset="0"/>
                </a:rPr>
                <a:t>CHAPTER</a:t>
              </a:r>
              <a:endParaRPr lang="en-US" dirty="0">
                <a:latin typeface="나눔고딕 Light" panose="020D0904000000000000" pitchFamily="50" charset="-127"/>
              </a:endParaRPr>
            </a:p>
          </p:txBody>
        </p:sp>
        <p:sp>
          <p:nvSpPr>
            <p:cNvPr id="19" name="Object 57">
              <a:extLst>
                <a:ext uri="{FF2B5EF4-FFF2-40B4-BE49-F238E27FC236}">
                  <a16:creationId xmlns:a16="http://schemas.microsoft.com/office/drawing/2014/main" id="{D9B47820-1B0C-4004-9A52-4285A6AA632C}"/>
                </a:ext>
              </a:extLst>
            </p:cNvPr>
            <p:cNvSpPr txBox="1"/>
            <p:nvPr/>
          </p:nvSpPr>
          <p:spPr>
            <a:xfrm>
              <a:off x="2375412" y="3932913"/>
              <a:ext cx="3269048" cy="16312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0000" dirty="0">
                  <a:solidFill>
                    <a:srgbClr val="005F30"/>
                  </a:solidFill>
                  <a:latin typeface="나눔고딕 ExtraBold" panose="020D0904000000000000" pitchFamily="50" charset="-127"/>
                  <a:cs typeface="KOHIBaeumOTF" pitchFamily="34" charset="0"/>
                </a:rPr>
                <a:t>05</a:t>
              </a:r>
              <a:endParaRPr lang="en-US" dirty="0">
                <a:latin typeface="나눔고딕 Light" panose="020D0904000000000000" pitchFamily="50" charset="-127"/>
              </a:endParaRPr>
            </a:p>
          </p:txBody>
        </p:sp>
        <p:sp>
          <p:nvSpPr>
            <p:cNvPr id="20" name="Object 62">
              <a:extLst>
                <a:ext uri="{FF2B5EF4-FFF2-40B4-BE49-F238E27FC236}">
                  <a16:creationId xmlns:a16="http://schemas.microsoft.com/office/drawing/2014/main" id="{9BEB56A8-2564-4E63-B4AF-46AAB22EE69B}"/>
                </a:ext>
              </a:extLst>
            </p:cNvPr>
            <p:cNvSpPr txBox="1"/>
            <p:nvPr/>
          </p:nvSpPr>
          <p:spPr>
            <a:xfrm>
              <a:off x="7486607" y="4661113"/>
              <a:ext cx="881815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200" dirty="0">
                  <a:solidFill>
                    <a:srgbClr val="005F30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후기 및 질의 응답</a:t>
              </a:r>
              <a:endParaRPr lang="en-US" sz="32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128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7619" y="4162322"/>
            <a:ext cx="7449826" cy="5055150"/>
            <a:chOff x="1547619" y="4162322"/>
            <a:chExt cx="7449826" cy="50551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7619" y="4162322"/>
              <a:ext cx="7449826" cy="5055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88269" y="3135664"/>
            <a:ext cx="7452207" cy="908271"/>
            <a:chOff x="9288269" y="3135664"/>
            <a:chExt cx="7452207" cy="9082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8269" y="3135664"/>
              <a:ext cx="7452207" cy="9082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5238" y="3135664"/>
            <a:ext cx="7452207" cy="908271"/>
            <a:chOff x="1545238" y="3135664"/>
            <a:chExt cx="7452207" cy="9082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5238" y="3135664"/>
              <a:ext cx="7452207" cy="9082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88269" y="4162322"/>
            <a:ext cx="7449826" cy="5055150"/>
            <a:chOff x="9288269" y="4162322"/>
            <a:chExt cx="7449826" cy="50551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8269" y="4162322"/>
              <a:ext cx="7449826" cy="50551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87877" y="6396570"/>
            <a:ext cx="493782" cy="423330"/>
            <a:chOff x="8887877" y="6690111"/>
            <a:chExt cx="493782" cy="4233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8887877" y="6690111"/>
              <a:ext cx="493782" cy="4233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87877" y="5975489"/>
            <a:ext cx="493782" cy="420866"/>
            <a:chOff x="8887877" y="6269030"/>
            <a:chExt cx="493782" cy="4208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7877" y="6269030"/>
              <a:ext cx="493782" cy="4208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33600" y="4540490"/>
            <a:ext cx="423994" cy="471096"/>
            <a:chOff x="2443262" y="4923822"/>
            <a:chExt cx="423994" cy="4710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2443262" y="4923822"/>
              <a:ext cx="423994" cy="4710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33600" y="5515078"/>
            <a:ext cx="423994" cy="471096"/>
            <a:chOff x="2443262" y="6572483"/>
            <a:chExt cx="423994" cy="4710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2443262" y="6572483"/>
              <a:ext cx="423994" cy="4710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33600" y="6610588"/>
            <a:ext cx="423994" cy="471096"/>
            <a:chOff x="2443262" y="8115814"/>
            <a:chExt cx="423994" cy="4710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2443262" y="8115814"/>
              <a:ext cx="423994" cy="4710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885675" y="4536036"/>
            <a:ext cx="423994" cy="471096"/>
            <a:chOff x="10195337" y="4919368"/>
            <a:chExt cx="423994" cy="4710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0195337" y="4919368"/>
              <a:ext cx="423994" cy="4710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885675" y="6606134"/>
            <a:ext cx="423994" cy="471096"/>
            <a:chOff x="10195337" y="8111360"/>
            <a:chExt cx="423994" cy="4710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0195337" y="8111360"/>
              <a:ext cx="423994" cy="4710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885675" y="5517576"/>
            <a:ext cx="423994" cy="471096"/>
            <a:chOff x="10195337" y="6574981"/>
            <a:chExt cx="423994" cy="4710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0195337" y="6574981"/>
              <a:ext cx="423994" cy="471096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0" y="1888257"/>
            <a:ext cx="1828571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COMPARATIVE ANALYSIS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1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005F30"/>
                </a:solidFill>
                <a:latin typeface="이사만루체 Medium" panose="00000600000000000000" pitchFamily="2" charset="-127"/>
                <a:cs typeface="KOHINanumOTF Light" pitchFamily="34" charset="0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5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52477" y="3340331"/>
            <a:ext cx="744496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3-Tier Architecture </a:t>
            </a:r>
            <a:r>
              <a:rPr lang="ko-KR" altLang="en-US" sz="24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수동 구현</a:t>
            </a:r>
            <a:endParaRPr lang="en-US" sz="2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288269" y="3340331"/>
            <a:ext cx="744496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3-Tier Architecture Terraform/Ansible</a:t>
            </a:r>
            <a:r>
              <a:rPr lang="ko-KR" altLang="en-US" sz="24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구현</a:t>
            </a:r>
            <a:endParaRPr lang="en-US" altLang="ko-KR" sz="2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955272" y="4450903"/>
            <a:ext cx="56229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각 리소스를 개별적으로 생성하고 구성해야 하기 때문에 시간이 많이 소모됨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55273" y="5535311"/>
            <a:ext cx="543297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같은 환경을 구축할 때마다 약간의 차이 혹은 실수가 발생할 수 있어 </a:t>
            </a:r>
            <a:r>
              <a:rPr lang="ko-KR" alt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일관성을 유지하기 어려움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955272" y="6521002"/>
            <a:ext cx="56042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인프라에 변경 사항이 생겼을 때 </a:t>
            </a:r>
            <a:r>
              <a:rPr lang="ko-KR" alt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이를 추적하고 관리하는 것이 어려움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763205" y="4453572"/>
            <a:ext cx="546253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Terraform</a:t>
            </a:r>
            <a:r>
              <a:rPr lang="ko-KR" altLang="en-US" sz="18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으로</a:t>
            </a:r>
            <a:r>
              <a:rPr lang="en-US" sz="18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 </a:t>
            </a:r>
            <a:r>
              <a:rPr lang="ko-KR" altLang="en-US" sz="18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인프라를 </a:t>
            </a:r>
            <a:r>
              <a:rPr lang="ko-KR" alt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코드 형식으로 정의하고 자동으로 배포하여 시간을 절약하고 오류를 줄일 수 있음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763205" y="5537809"/>
            <a:ext cx="546253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코드를 통해 정의된 인프라는 </a:t>
            </a:r>
            <a:r>
              <a:rPr lang="ko-KR" alt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매번 동일하게 배포되어 일관성을 보장함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763206" y="6523499"/>
            <a:ext cx="546253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Terraform</a:t>
            </a:r>
            <a:r>
              <a:rPr lang="ko-KR" alt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을 통해 변경사항을 계획하고</a:t>
            </a:r>
            <a:r>
              <a:rPr lang="en-US" altLang="ko-KR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, </a:t>
            </a:r>
            <a:r>
              <a:rPr lang="ko-KR" alt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적용 전에 미리 테스트할 수 있으며</a:t>
            </a:r>
            <a:r>
              <a:rPr lang="en-US" altLang="ko-KR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, Ansible</a:t>
            </a:r>
            <a:r>
              <a:rPr lang="ko-KR" alt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로 구성 변경도 자동화 할 수 있음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pSp>
        <p:nvGrpSpPr>
          <p:cNvPr id="52" name="그룹 1015">
            <a:extLst>
              <a:ext uri="{FF2B5EF4-FFF2-40B4-BE49-F238E27FC236}">
                <a16:creationId xmlns:a16="http://schemas.microsoft.com/office/drawing/2014/main" id="{A8E8DC6F-5398-4BDB-A44F-A735F7700D88}"/>
              </a:ext>
            </a:extLst>
          </p:cNvPr>
          <p:cNvGrpSpPr/>
          <p:nvPr/>
        </p:nvGrpSpPr>
        <p:grpSpPr>
          <a:xfrm>
            <a:off x="2133600" y="7708458"/>
            <a:ext cx="423994" cy="471096"/>
            <a:chOff x="2443262" y="8115814"/>
            <a:chExt cx="423994" cy="471096"/>
          </a:xfrm>
        </p:grpSpPr>
        <p:pic>
          <p:nvPicPr>
            <p:cNvPr id="53" name="Object 44">
              <a:extLst>
                <a:ext uri="{FF2B5EF4-FFF2-40B4-BE49-F238E27FC236}">
                  <a16:creationId xmlns:a16="http://schemas.microsoft.com/office/drawing/2014/main" id="{9C390382-EFDE-42C5-BD3B-91FB6C77D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2443262" y="8115814"/>
              <a:ext cx="423994" cy="471096"/>
            </a:xfrm>
            <a:prstGeom prst="rect">
              <a:avLst/>
            </a:prstGeom>
          </p:spPr>
        </p:pic>
      </p:grpSp>
      <p:grpSp>
        <p:nvGrpSpPr>
          <p:cNvPr id="55" name="그룹 1017">
            <a:extLst>
              <a:ext uri="{FF2B5EF4-FFF2-40B4-BE49-F238E27FC236}">
                <a16:creationId xmlns:a16="http://schemas.microsoft.com/office/drawing/2014/main" id="{4C146D12-F6C7-4CDA-B6B2-96BC8A02E867}"/>
              </a:ext>
            </a:extLst>
          </p:cNvPr>
          <p:cNvGrpSpPr/>
          <p:nvPr/>
        </p:nvGrpSpPr>
        <p:grpSpPr>
          <a:xfrm>
            <a:off x="9885675" y="7704004"/>
            <a:ext cx="423994" cy="471096"/>
            <a:chOff x="10195337" y="8111360"/>
            <a:chExt cx="423994" cy="471096"/>
          </a:xfrm>
        </p:grpSpPr>
        <p:pic>
          <p:nvPicPr>
            <p:cNvPr id="69" name="Object 50">
              <a:extLst>
                <a:ext uri="{FF2B5EF4-FFF2-40B4-BE49-F238E27FC236}">
                  <a16:creationId xmlns:a16="http://schemas.microsoft.com/office/drawing/2014/main" id="{CCCAC97F-3115-4B22-B13C-256A90C18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0195337" y="8111360"/>
              <a:ext cx="423994" cy="471096"/>
            </a:xfrm>
            <a:prstGeom prst="rect">
              <a:avLst/>
            </a:prstGeom>
          </p:spPr>
        </p:pic>
      </p:grpSp>
      <p:sp>
        <p:nvSpPr>
          <p:cNvPr id="70" name="Object 65">
            <a:extLst>
              <a:ext uri="{FF2B5EF4-FFF2-40B4-BE49-F238E27FC236}">
                <a16:creationId xmlns:a16="http://schemas.microsoft.com/office/drawing/2014/main" id="{E5B42D01-7FCC-4B23-A5E0-2A07D66A3A47}"/>
              </a:ext>
            </a:extLst>
          </p:cNvPr>
          <p:cNvSpPr txBox="1"/>
          <p:nvPr/>
        </p:nvSpPr>
        <p:spPr>
          <a:xfrm>
            <a:off x="2955272" y="7618872"/>
            <a:ext cx="56042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새로운 리소스 추가나 확장 시 동일한 작업을 반복해야 하며</a:t>
            </a:r>
            <a:r>
              <a:rPr lang="en-US" altLang="ko-KR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, </a:t>
            </a:r>
            <a:r>
              <a:rPr lang="ko-KR" alt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자동화된 방식으로 재사용이 어려움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1" name="Object 68">
            <a:extLst>
              <a:ext uri="{FF2B5EF4-FFF2-40B4-BE49-F238E27FC236}">
                <a16:creationId xmlns:a16="http://schemas.microsoft.com/office/drawing/2014/main" id="{77296D7A-6C5C-46B8-88EA-4481F7D5A568}"/>
              </a:ext>
            </a:extLst>
          </p:cNvPr>
          <p:cNvSpPr txBox="1"/>
          <p:nvPr/>
        </p:nvSpPr>
        <p:spPr>
          <a:xfrm>
            <a:off x="10763206" y="7621369"/>
            <a:ext cx="546253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코드를 재사용하여 인프라를 쉽게 확장할 수 있으며</a:t>
            </a:r>
            <a:r>
              <a:rPr lang="en-US" altLang="ko-KR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, </a:t>
            </a:r>
            <a:r>
              <a:rPr lang="ko-KR" altLang="en-US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NanumOTF Light" pitchFamily="34" charset="0"/>
              </a:rPr>
              <a:t>같은 코드를 다양한 환경에 적용할 수 있음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3" name="Object 69">
            <a:extLst>
              <a:ext uri="{FF2B5EF4-FFF2-40B4-BE49-F238E27FC236}">
                <a16:creationId xmlns:a16="http://schemas.microsoft.com/office/drawing/2014/main" id="{5C5F474B-8DCC-4B91-BD76-08AF7B326319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비교 후기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79713" y="4561448"/>
            <a:ext cx="14126289" cy="4577586"/>
            <a:chOff x="2079713" y="4561448"/>
            <a:chExt cx="14126289" cy="45775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9713" y="4561448"/>
              <a:ext cx="14126289" cy="45775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06492" y="6845479"/>
            <a:ext cx="4204823" cy="9524"/>
            <a:chOff x="3506492" y="6845479"/>
            <a:chExt cx="4204823" cy="95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506492" y="6845479"/>
              <a:ext cx="4204823" cy="95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26506" y="6845479"/>
            <a:ext cx="4204823" cy="9524"/>
            <a:chOff x="7026506" y="6845479"/>
            <a:chExt cx="4204823" cy="95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7026506" y="6845479"/>
              <a:ext cx="4204823" cy="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74399" y="6845479"/>
            <a:ext cx="4204823" cy="9524"/>
            <a:chOff x="10574399" y="6845479"/>
            <a:chExt cx="4204823" cy="952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574399" y="6845479"/>
              <a:ext cx="4204823" cy="9524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0" y="1888257"/>
            <a:ext cx="18288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Challenges We Faced</a:t>
            </a:r>
            <a:endParaRPr lang="en-US" dirty="0">
              <a:solidFill>
                <a:srgbClr val="005F3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5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408627" y="4838700"/>
            <a:ext cx="294862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BaeumOTF" pitchFamily="34" charset="0"/>
              </a:rPr>
              <a:t>조재형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906581" y="4838700"/>
            <a:ext cx="294862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BaeumOTF" pitchFamily="34" charset="0"/>
              </a:rPr>
              <a:t>최기운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453713" y="4838700"/>
            <a:ext cx="294862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dirty="0" err="1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BaeumOTF" pitchFamily="34" charset="0"/>
              </a:rPr>
              <a:t>김근보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2965901" y="4838700"/>
            <a:ext cx="294862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dirty="0">
                <a:solidFill>
                  <a:srgbClr val="005F3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KOHIBaeumOTF" pitchFamily="34" charset="0"/>
              </a:rPr>
              <a:t>장재영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2691097" y="5613502"/>
            <a:ext cx="3489153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통해</a:t>
            </a:r>
            <a:endParaRPr lang="en-US" altLang="ko-KR" sz="160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WEB/WAS Layer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 </a:t>
            </a:r>
            <a:r>
              <a:rPr lang="en-US" altLang="ko-KR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App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올리는 과정에서 </a:t>
            </a: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Ansible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과 새로운 프로젝트 구조에 익숙하지 않아 막혔던 부분이 있었는데 팀원들의 도움 덕분에 극복할 수 있었다</a:t>
            </a: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</a:p>
          <a:p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AWS </a:t>
            </a:r>
            <a:r>
              <a:rPr lang="ko-KR" altLang="en-US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상에서 수동으로 작업하는 거의 모든 과정들이 </a:t>
            </a:r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 </a:t>
            </a:r>
            <a:r>
              <a:rPr lang="ko-KR" altLang="en-US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상에서 코드로 존재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하기 때문에 </a:t>
            </a:r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tf </a:t>
            </a:r>
            <a:r>
              <a:rPr lang="ko-KR" altLang="en-US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파일 작성 시 공식문서를 참고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하여 꼼꼼히 작성해야 함을 느꼈다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pSp>
        <p:nvGrpSpPr>
          <p:cNvPr id="90" name="그룹 1015">
            <a:extLst>
              <a:ext uri="{FF2B5EF4-FFF2-40B4-BE49-F238E27FC236}">
                <a16:creationId xmlns:a16="http://schemas.microsoft.com/office/drawing/2014/main" id="{231C1E07-A9AD-4C98-BFC8-6AD077C23142}"/>
              </a:ext>
            </a:extLst>
          </p:cNvPr>
          <p:cNvGrpSpPr/>
          <p:nvPr/>
        </p:nvGrpSpPr>
        <p:grpSpPr>
          <a:xfrm>
            <a:off x="3551770" y="3624822"/>
            <a:ext cx="662333" cy="662333"/>
            <a:chOff x="7049724" y="6300423"/>
            <a:chExt cx="662333" cy="662333"/>
          </a:xfrm>
        </p:grpSpPr>
        <p:pic>
          <p:nvPicPr>
            <p:cNvPr id="91" name="Object 48">
              <a:extLst>
                <a:ext uri="{FF2B5EF4-FFF2-40B4-BE49-F238E27FC236}">
                  <a16:creationId xmlns:a16="http://schemas.microsoft.com/office/drawing/2014/main" id="{78A20E0D-20AF-4AA1-BCC5-D7BA39A4D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9724" y="6300423"/>
              <a:ext cx="662333" cy="662333"/>
            </a:xfrm>
            <a:prstGeom prst="rect">
              <a:avLst/>
            </a:prstGeom>
          </p:spPr>
        </p:pic>
      </p:grpSp>
      <p:grpSp>
        <p:nvGrpSpPr>
          <p:cNvPr id="44" name="그룹 1015">
            <a:extLst>
              <a:ext uri="{FF2B5EF4-FFF2-40B4-BE49-F238E27FC236}">
                <a16:creationId xmlns:a16="http://schemas.microsoft.com/office/drawing/2014/main" id="{F909E179-67DE-439A-8C04-CCF7D78858B7}"/>
              </a:ext>
            </a:extLst>
          </p:cNvPr>
          <p:cNvGrpSpPr/>
          <p:nvPr/>
        </p:nvGrpSpPr>
        <p:grpSpPr>
          <a:xfrm>
            <a:off x="7049724" y="3624822"/>
            <a:ext cx="662333" cy="662333"/>
            <a:chOff x="7049724" y="6300423"/>
            <a:chExt cx="662333" cy="662333"/>
          </a:xfrm>
        </p:grpSpPr>
        <p:pic>
          <p:nvPicPr>
            <p:cNvPr id="45" name="Object 48">
              <a:extLst>
                <a:ext uri="{FF2B5EF4-FFF2-40B4-BE49-F238E27FC236}">
                  <a16:creationId xmlns:a16="http://schemas.microsoft.com/office/drawing/2014/main" id="{C43E9800-0BF2-45E2-8D20-2A5AA615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9724" y="6300423"/>
              <a:ext cx="662333" cy="662333"/>
            </a:xfrm>
            <a:prstGeom prst="rect">
              <a:avLst/>
            </a:prstGeom>
          </p:spPr>
        </p:pic>
      </p:grpSp>
      <p:grpSp>
        <p:nvGrpSpPr>
          <p:cNvPr id="47" name="그룹 1015">
            <a:extLst>
              <a:ext uri="{FF2B5EF4-FFF2-40B4-BE49-F238E27FC236}">
                <a16:creationId xmlns:a16="http://schemas.microsoft.com/office/drawing/2014/main" id="{3CBC0D3E-88A2-43DF-86D6-82574D4FAA56}"/>
              </a:ext>
            </a:extLst>
          </p:cNvPr>
          <p:cNvGrpSpPr/>
          <p:nvPr/>
        </p:nvGrpSpPr>
        <p:grpSpPr>
          <a:xfrm>
            <a:off x="10596856" y="3624822"/>
            <a:ext cx="662333" cy="662333"/>
            <a:chOff x="7049724" y="6300423"/>
            <a:chExt cx="662333" cy="662333"/>
          </a:xfrm>
        </p:grpSpPr>
        <p:pic>
          <p:nvPicPr>
            <p:cNvPr id="48" name="Object 48">
              <a:extLst>
                <a:ext uri="{FF2B5EF4-FFF2-40B4-BE49-F238E27FC236}">
                  <a16:creationId xmlns:a16="http://schemas.microsoft.com/office/drawing/2014/main" id="{A04B09A4-7556-42E2-B94B-D451D1FA2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9724" y="6300423"/>
              <a:ext cx="662333" cy="662333"/>
            </a:xfrm>
            <a:prstGeom prst="rect">
              <a:avLst/>
            </a:prstGeom>
          </p:spPr>
        </p:pic>
      </p:grpSp>
      <p:grpSp>
        <p:nvGrpSpPr>
          <p:cNvPr id="50" name="그룹 1015">
            <a:extLst>
              <a:ext uri="{FF2B5EF4-FFF2-40B4-BE49-F238E27FC236}">
                <a16:creationId xmlns:a16="http://schemas.microsoft.com/office/drawing/2014/main" id="{D6436BC3-CA24-4BA2-BD41-DFF256A6097A}"/>
              </a:ext>
            </a:extLst>
          </p:cNvPr>
          <p:cNvGrpSpPr/>
          <p:nvPr/>
        </p:nvGrpSpPr>
        <p:grpSpPr>
          <a:xfrm>
            <a:off x="14109044" y="3624822"/>
            <a:ext cx="662333" cy="662333"/>
            <a:chOff x="7049724" y="6300423"/>
            <a:chExt cx="662333" cy="662333"/>
          </a:xfrm>
        </p:grpSpPr>
        <p:pic>
          <p:nvPicPr>
            <p:cNvPr id="51" name="Object 48">
              <a:extLst>
                <a:ext uri="{FF2B5EF4-FFF2-40B4-BE49-F238E27FC236}">
                  <a16:creationId xmlns:a16="http://schemas.microsoft.com/office/drawing/2014/main" id="{6097299D-557B-4DFF-8E63-74295E55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9724" y="6300423"/>
              <a:ext cx="662333" cy="662333"/>
            </a:xfrm>
            <a:prstGeom prst="rect">
              <a:avLst/>
            </a:prstGeom>
          </p:spPr>
        </p:pic>
      </p:grpSp>
      <p:sp>
        <p:nvSpPr>
          <p:cNvPr id="52" name="Object 69">
            <a:extLst>
              <a:ext uri="{FF2B5EF4-FFF2-40B4-BE49-F238E27FC236}">
                <a16:creationId xmlns:a16="http://schemas.microsoft.com/office/drawing/2014/main" id="{DFBB6DB8-FBF3-4A1C-8734-634A6655A44C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어려웠던 점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49" name="Object 79">
            <a:extLst>
              <a:ext uri="{FF2B5EF4-FFF2-40B4-BE49-F238E27FC236}">
                <a16:creationId xmlns:a16="http://schemas.microsoft.com/office/drawing/2014/main" id="{2DEA645A-80FE-49CE-A874-F893A42C289D}"/>
              </a:ext>
            </a:extLst>
          </p:cNvPr>
          <p:cNvSpPr txBox="1"/>
          <p:nvPr/>
        </p:nvSpPr>
        <p:spPr>
          <a:xfrm>
            <a:off x="9124155" y="5613502"/>
            <a:ext cx="3545607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통해 </a:t>
            </a:r>
            <a:r>
              <a:rPr lang="en-US" altLang="ko-KR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Prometheus/Grafana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구현할 때 </a:t>
            </a:r>
            <a:r>
              <a:rPr lang="en-US" altLang="ko-KR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elb</a:t>
            </a:r>
            <a:r>
              <a:rPr lang="ko-KR" altLang="en-US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내부에 있는 </a:t>
            </a:r>
            <a:r>
              <a:rPr lang="en-US" altLang="ko-KR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private </a:t>
            </a:r>
            <a:r>
              <a:rPr lang="ko-KR" altLang="en-US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인스턴스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들의 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Data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어떻게 가지고 와야하는지 방법을 찾는 부분에서 많이 어려움을 겪었다</a:t>
            </a: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</a:p>
          <a:p>
            <a:r>
              <a:rPr lang="en-US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AutoScaling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통해 인스턴스가 생성되기 때문에 </a:t>
            </a:r>
            <a:r>
              <a:rPr lang="ko-KR" altLang="en-US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동적으로 인스턴스 </a:t>
            </a:r>
            <a:r>
              <a:rPr lang="en-US" altLang="ko-KR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ip</a:t>
            </a:r>
            <a:r>
              <a:rPr lang="ko-KR" altLang="en-US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찾아서 갖고와야 하는 부분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에서 어려움을 느꼈고 후에 </a:t>
            </a:r>
            <a:r>
              <a:rPr lang="en-US" altLang="ko-KR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Grafana </a:t>
            </a:r>
            <a:r>
              <a:rPr lang="ko-KR" altLang="en-US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대시보드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도 종류에따라 </a:t>
            </a: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id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값을 다르게 가져와야해서 </a:t>
            </a:r>
            <a:r>
              <a:rPr lang="ko-KR" altLang="en-US" sz="16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공식문서 또는 래퍼런스의 중요성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느꼈다</a:t>
            </a: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endParaRPr lang="ko-KR" altLang="en-US" sz="160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3" name="Object 79">
            <a:extLst>
              <a:ext uri="{FF2B5EF4-FFF2-40B4-BE49-F238E27FC236}">
                <a16:creationId xmlns:a16="http://schemas.microsoft.com/office/drawing/2014/main" id="{A1A127FD-F1B5-4FD1-9897-5BFDFAF5EF5C}"/>
              </a:ext>
            </a:extLst>
          </p:cNvPr>
          <p:cNvSpPr txBox="1"/>
          <p:nvPr/>
        </p:nvSpPr>
        <p:spPr>
          <a:xfrm>
            <a:off x="5645569" y="5736612"/>
            <a:ext cx="3488111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CloudWatch, Firehose, S3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연결하는 과정에서 자동화 도구인 </a:t>
            </a:r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Terraform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과 </a:t>
            </a:r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 전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수동 구축의 중요성을 깨달았습니다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CloudWatch 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개념이 흐릿하고 </a:t>
            </a:r>
            <a:r>
              <a:rPr lang="ko-KR" altLang="en-US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수동 연결 경험이 없어 자동화에 어려움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겪었으나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수동으로 작업해보며 이해가 깊어지고 성공적으로 자동화를 완료했습니다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  <a:r>
              <a:rPr lang="ko-KR" altLang="en-US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기본기의 중요성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다시 인식했습니다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F3835D8-0444-4404-940E-7B9141463C19}"/>
              </a:ext>
            </a:extLst>
          </p:cNvPr>
          <p:cNvSpPr txBox="1"/>
          <p:nvPr/>
        </p:nvSpPr>
        <p:spPr>
          <a:xfrm>
            <a:off x="2065772" y="5590047"/>
            <a:ext cx="353608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Flask run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등의 명령어가 </a:t>
            </a:r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</a:t>
            </a:r>
            <a:r>
              <a:rPr lang="ko-KR" altLang="en-US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의 </a:t>
            </a:r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shell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명령어로 적용되지 않아서</a:t>
            </a:r>
            <a:b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systemd</a:t>
            </a:r>
            <a:r>
              <a:rPr lang="ko-KR" altLang="en-US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로 </a:t>
            </a:r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service</a:t>
            </a:r>
            <a:r>
              <a:rPr lang="ko-KR" altLang="en-US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등록 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후 실행시키는 방식으로 변경하는데까지의 시간 소요가 컸다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b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Ansible </a:t>
            </a:r>
            <a:r>
              <a:rPr lang="ko-KR" altLang="en-US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코드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와 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각종 </a:t>
            </a:r>
            <a:r>
              <a:rPr lang="en-US" altLang="ko-KR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Python </a:t>
            </a:r>
            <a:r>
              <a:rPr lang="ko-KR" altLang="en-US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패키지를 설치하는 코드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가 모듈화 없이 섞여있어 더욱 세분화하여 </a:t>
            </a:r>
            <a:r>
              <a:rPr lang="ko-KR" altLang="en-US" sz="1600" b="0" i="0">
                <a:solidFill>
                  <a:srgbClr val="005F3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모듈화를 해야 할 필요성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느꼈다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b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Terraform 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및 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Ansible, 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그리고 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Linux</a:t>
            </a:r>
            <a:r>
              <a:rPr lang="ko-KR" altLang="en-US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 대한 이해도가 많이 높아졌고 오류가 생겼을 때 디버깅하는 습관을 길러야겠다고 느꼈다</a:t>
            </a:r>
            <a:r>
              <a:rPr lang="en-US" altLang="ko-KR" sz="1600" b="0" i="0">
                <a:solidFill>
                  <a:schemeClr val="accent3">
                    <a:lumMod val="7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endParaRPr lang="ko-KR" altLang="en-US" sz="1600">
              <a:solidFill>
                <a:schemeClr val="accent3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89687" y="2209478"/>
            <a:ext cx="14115076" cy="6874730"/>
            <a:chOff x="3264960" y="3199166"/>
            <a:chExt cx="12256723" cy="62660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4960" y="3199166"/>
              <a:ext cx="12256723" cy="62660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8759" y="1666617"/>
            <a:ext cx="1001854" cy="1184010"/>
            <a:chOff x="2764032" y="2590477"/>
            <a:chExt cx="1001854" cy="11840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4032" y="2590477"/>
              <a:ext cx="1001854" cy="11840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69092" y="7744792"/>
            <a:ext cx="1109108" cy="1330929"/>
            <a:chOff x="14204403" y="8125792"/>
            <a:chExt cx="1109108" cy="13309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04403" y="8125792"/>
              <a:ext cx="1109108" cy="13309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89762" y="8412862"/>
            <a:ext cx="921638" cy="921638"/>
            <a:chOff x="13555362" y="8800781"/>
            <a:chExt cx="921638" cy="9216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55362" y="8800781"/>
              <a:ext cx="921638" cy="9216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flipV="1">
            <a:off x="4114800" y="3573781"/>
            <a:ext cx="9323283" cy="45719"/>
            <a:chOff x="5009664" y="5042055"/>
            <a:chExt cx="8504619" cy="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9664" y="5042055"/>
              <a:ext cx="8504619" cy="714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5F30"/>
                </a:solidFill>
                <a:effectLst/>
                <a:uLnTx/>
                <a:uFillTx/>
                <a:latin typeface="이사만루체 Medium" panose="00000600000000000000" pitchFamily="2" charset="-127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Light" panose="020D0904000000000000" pitchFamily="50" charset="-127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Light" panose="020D0904000000000000" pitchFamily="50" charset="-127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rgbClr val="FCF9EC"/>
                </a:solidFill>
                <a:latin typeface="이사만루체 Medium" panose="00000600000000000000" pitchFamily="2" charset="-127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Light" panose="020D0904000000000000" pitchFamily="50" charset="-127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38600" y="2947641"/>
            <a:ext cx="556260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rgbClr val="005F3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후기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38600" y="3924300"/>
            <a:ext cx="9800362" cy="46705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수동으로 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AWS 3-Tier Architecture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구현할 때는 인프라 리소스를 개별적으로 다뤄 일관성이 부족하고 오류 발생률이 높았습니다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필요한 리소스를 추가하거나 </a:t>
            </a:r>
            <a:r>
              <a:rPr lang="ko-KR" altLang="en-US" sz="2000" b="0" i="0" dirty="0" err="1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재생성하는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과정도 반복적이고 시간이 많이 소요되었습니다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그러나 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Terraform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사용하여 인프라를 코드로 정의하고 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Ansible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 애플리케이션 배포를 자동화함으로써 이러한 문제점들을 해결했습니다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 두 도구를 활용함으로써 인프라와 애플리케이션 관리의 일관성과 효율성을 높이고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변경 사항을 코드를 통해 추적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검토 및 테스트가 </a:t>
            </a:r>
            <a:r>
              <a:rPr lang="ko-KR" altLang="en-US" sz="2000" b="0" i="0" dirty="0" err="1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가능해졌습니다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버전 관리를 통한 추적은 롤백과 복구를 용이하게 하여 전반적인 관리와 운영의 효율성을 증진시켰습니다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이를 통해 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Terraform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과 </a:t>
            </a:r>
            <a:r>
              <a:rPr lang="en-US" altLang="ko-KR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Ansible</a:t>
            </a:r>
            <a:r>
              <a:rPr lang="ko-KR" altLang="en-US" sz="2000" b="0" i="0" dirty="0">
                <a:solidFill>
                  <a:schemeClr val="accent3">
                    <a:lumMod val="50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통한 인프라와 애플리케이션의 자동화는 일관된 환경을 구축하고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변화를 신속하고 안정적으로 적용하는 동시에 버전 관리와 향상된 협업 및 문서화를 통해 전체적인 개발 효율성을 극대화 시켜준다는 것을 배웠습니다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1" name="Object 69">
            <a:extLst>
              <a:ext uri="{FF2B5EF4-FFF2-40B4-BE49-F238E27FC236}">
                <a16:creationId xmlns:a16="http://schemas.microsoft.com/office/drawing/2014/main" id="{728725C5-BBFA-44A9-8B0F-042A73ADFCED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소감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717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6639" y="6353541"/>
            <a:ext cx="1794323" cy="717726"/>
            <a:chOff x="6016639" y="6353541"/>
            <a:chExt cx="1794323" cy="7177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6639" y="6353541"/>
              <a:ext cx="1794323" cy="717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2534" y="6530337"/>
            <a:ext cx="1224438" cy="489773"/>
            <a:chOff x="11052534" y="6530337"/>
            <a:chExt cx="1224438" cy="4897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2534" y="6530337"/>
              <a:ext cx="1224438" cy="489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22634" y="6914219"/>
            <a:ext cx="1224438" cy="489773"/>
            <a:chOff x="11522634" y="6914219"/>
            <a:chExt cx="1224438" cy="4897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2634" y="6914219"/>
              <a:ext cx="1224438" cy="4897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37548" y="7696490"/>
            <a:ext cx="571112" cy="285556"/>
            <a:chOff x="12937548" y="7696490"/>
            <a:chExt cx="571112" cy="2855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7548" y="7696490"/>
              <a:ext cx="571112" cy="2855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95858" y="7898472"/>
            <a:ext cx="3110826" cy="479206"/>
            <a:chOff x="4495858" y="7898472"/>
            <a:chExt cx="3110826" cy="4792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5858" y="7898472"/>
              <a:ext cx="3110826" cy="4792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96676" y="7615132"/>
            <a:ext cx="571112" cy="285556"/>
            <a:chOff x="4896676" y="7615132"/>
            <a:chExt cx="571112" cy="2855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6676" y="7615132"/>
              <a:ext cx="571112" cy="2855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56229" y="7650227"/>
            <a:ext cx="571112" cy="285556"/>
            <a:chOff x="5456229" y="7650227"/>
            <a:chExt cx="571112" cy="2855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6229" y="7650227"/>
              <a:ext cx="571112" cy="2855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10277" y="7213515"/>
            <a:ext cx="705918" cy="705918"/>
            <a:chOff x="5710277" y="7213515"/>
            <a:chExt cx="705918" cy="7059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277" y="7213515"/>
              <a:ext cx="705918" cy="7059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82129" y="7422898"/>
            <a:ext cx="502518" cy="502518"/>
            <a:chOff x="5082129" y="7422898"/>
            <a:chExt cx="502518" cy="5025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2129" y="7422898"/>
              <a:ext cx="502518" cy="5025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18625" y="7616763"/>
            <a:ext cx="282294" cy="282294"/>
            <a:chOff x="6418625" y="7616763"/>
            <a:chExt cx="282294" cy="28229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8625" y="7616763"/>
              <a:ext cx="282294" cy="28229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39242" y="7626333"/>
            <a:ext cx="282294" cy="282294"/>
            <a:chOff x="6739242" y="7626333"/>
            <a:chExt cx="282294" cy="28229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9242" y="7626333"/>
              <a:ext cx="282294" cy="28229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948834" y="7090458"/>
            <a:ext cx="856315" cy="856315"/>
            <a:chOff x="12948834" y="7090458"/>
            <a:chExt cx="856315" cy="85631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48834" y="7090458"/>
              <a:ext cx="856315" cy="85631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276972" y="7090458"/>
            <a:ext cx="856315" cy="856315"/>
            <a:chOff x="12276972" y="7090458"/>
            <a:chExt cx="856315" cy="85631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76972" y="7090458"/>
              <a:ext cx="856315" cy="85631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94409" y="7054742"/>
            <a:ext cx="856315" cy="856315"/>
            <a:chOff x="11594409" y="7054742"/>
            <a:chExt cx="856315" cy="85631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4409" y="7054742"/>
              <a:ext cx="856315" cy="85631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695842" y="7899965"/>
            <a:ext cx="3113062" cy="477714"/>
            <a:chOff x="10695842" y="7899965"/>
            <a:chExt cx="3113062" cy="4777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5842" y="7899965"/>
              <a:ext cx="3113062" cy="477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597160" y="7901702"/>
            <a:ext cx="3110826" cy="479206"/>
            <a:chOff x="7597160" y="7901702"/>
            <a:chExt cx="3110826" cy="47920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7160" y="7901702"/>
              <a:ext cx="3110826" cy="47920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788832" y="7013628"/>
            <a:ext cx="727097" cy="571266"/>
            <a:chOff x="8788832" y="7013628"/>
            <a:chExt cx="727097" cy="57126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8788832" y="7013628"/>
              <a:ext cx="727097" cy="571266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2503053" y="2811199"/>
            <a:ext cx="13279607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800">
                <a:solidFill>
                  <a:srgbClr val="005F30"/>
                </a:solidFill>
                <a:latin typeface="이사만루체 Medium" panose="00000600000000000000" pitchFamily="2" charset="-127"/>
                <a:cs typeface="KOHINanumOTF Light" pitchFamily="34" charset="0"/>
              </a:rPr>
              <a:t>Question</a:t>
            </a:r>
            <a:endParaRPr lang="en-US" sz="6000" dirty="0">
              <a:latin typeface="나눔고딕 Light" panose="020D0904000000000000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5731" y="2328571"/>
            <a:ext cx="15238095" cy="6809524"/>
            <a:chOff x="1523810" y="2328571"/>
            <a:chExt cx="15238095" cy="6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810" y="2328571"/>
              <a:ext cx="15238095" cy="6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0000" y="2328571"/>
            <a:ext cx="8857143" cy="3134271"/>
            <a:chOff x="7900000" y="2328571"/>
            <a:chExt cx="8857143" cy="31342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0000" y="2328571"/>
              <a:ext cx="8857143" cy="3134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34986" y="4416507"/>
            <a:ext cx="614605" cy="614605"/>
            <a:chOff x="8034986" y="4416507"/>
            <a:chExt cx="614605" cy="6146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4986" y="4416507"/>
              <a:ext cx="614605" cy="6146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04762" y="4723810"/>
            <a:ext cx="4909069" cy="753319"/>
            <a:chOff x="7904762" y="4723810"/>
            <a:chExt cx="4909069" cy="7533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4762" y="4723810"/>
              <a:ext cx="4909069" cy="7533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42402" y="4718579"/>
            <a:ext cx="4909069" cy="753319"/>
            <a:chOff x="11842402" y="4718579"/>
            <a:chExt cx="4909069" cy="7533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2402" y="4718579"/>
              <a:ext cx="4909069" cy="753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04762" y="2328571"/>
            <a:ext cx="8857143" cy="3142857"/>
            <a:chOff x="7904762" y="2328571"/>
            <a:chExt cx="8857143" cy="31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4762" y="2328571"/>
              <a:ext cx="8857143" cy="3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3810" y="5462843"/>
            <a:ext cx="15238095" cy="9524"/>
            <a:chOff x="1523810" y="5462843"/>
            <a:chExt cx="15238095" cy="95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3810" y="5462843"/>
              <a:ext cx="15238095" cy="9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3810" y="1142857"/>
            <a:ext cx="15238095" cy="571429"/>
            <a:chOff x="1523810" y="1142857"/>
            <a:chExt cx="15238095" cy="5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3810" y="1142857"/>
              <a:ext cx="15238095" cy="5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3810" y="5448557"/>
            <a:ext cx="15238095" cy="14286"/>
            <a:chOff x="1523810" y="5448557"/>
            <a:chExt cx="15238095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3810" y="5448557"/>
              <a:ext cx="1523809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3810" y="7937139"/>
            <a:ext cx="15238095" cy="14286"/>
            <a:chOff x="1523810" y="7937139"/>
            <a:chExt cx="15238095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3810" y="7937139"/>
              <a:ext cx="15238095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38089" y="5128578"/>
            <a:ext cx="5614298" cy="14286"/>
            <a:chOff x="4438089" y="5128578"/>
            <a:chExt cx="5614298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438089" y="5128578"/>
              <a:ext cx="5614298" cy="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5714" y="3892857"/>
            <a:ext cx="3142857" cy="14286"/>
            <a:chOff x="6335714" y="3892857"/>
            <a:chExt cx="3142857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335714" y="3892857"/>
              <a:ext cx="3142857" cy="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38571" y="6700476"/>
            <a:ext cx="2476190" cy="14286"/>
            <a:chOff x="5338571" y="6700476"/>
            <a:chExt cx="2476190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338571" y="6700476"/>
              <a:ext cx="2476190" cy="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47433" y="4228385"/>
            <a:ext cx="990849" cy="495425"/>
            <a:chOff x="8647433" y="4228385"/>
            <a:chExt cx="990849" cy="4954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47433" y="4228385"/>
              <a:ext cx="990849" cy="49542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28951" y="4244985"/>
            <a:ext cx="990849" cy="495425"/>
            <a:chOff x="10028951" y="4244985"/>
            <a:chExt cx="990849" cy="49542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28951" y="4244985"/>
              <a:ext cx="990849" cy="4954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94217" y="4416507"/>
            <a:ext cx="330158" cy="330158"/>
            <a:chOff x="10194217" y="4416507"/>
            <a:chExt cx="330158" cy="3301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94217" y="4416507"/>
              <a:ext cx="330158" cy="33015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42857" y="4361905"/>
            <a:ext cx="400000" cy="400000"/>
            <a:chOff x="8742857" y="4361905"/>
            <a:chExt cx="400000" cy="40000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42857" y="4361905"/>
              <a:ext cx="400000" cy="40000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473511" y="2481389"/>
            <a:ext cx="885786" cy="885786"/>
            <a:chOff x="9473511" y="2481389"/>
            <a:chExt cx="885786" cy="8857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73511" y="2481389"/>
              <a:ext cx="885786" cy="8857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142857" y="3718901"/>
            <a:ext cx="1242830" cy="1242830"/>
            <a:chOff x="9142857" y="3718901"/>
            <a:chExt cx="1242830" cy="124283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3718901"/>
              <a:ext cx="1242830" cy="124283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368280" y="4228385"/>
            <a:ext cx="990849" cy="495425"/>
            <a:chOff x="14368280" y="4228385"/>
            <a:chExt cx="990849" cy="49542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68280" y="4228385"/>
              <a:ext cx="990849" cy="49542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354762" y="3236493"/>
            <a:ext cx="1621116" cy="1621116"/>
            <a:chOff x="14354762" y="3236493"/>
            <a:chExt cx="1621116" cy="162111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54762" y="3236493"/>
              <a:ext cx="1621116" cy="162111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747164" y="3207921"/>
            <a:ext cx="1621116" cy="1621116"/>
            <a:chOff x="12747164" y="3207921"/>
            <a:chExt cx="1621116" cy="162111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47164" y="3207921"/>
              <a:ext cx="1621116" cy="162111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830966" y="3763810"/>
            <a:ext cx="800000" cy="960000"/>
            <a:chOff x="13830966" y="3763810"/>
            <a:chExt cx="800000" cy="96000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30966" y="3763810"/>
              <a:ext cx="800000" cy="96000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249827" y="4395902"/>
            <a:ext cx="669967" cy="334983"/>
            <a:chOff x="13249827" y="4395902"/>
            <a:chExt cx="669967" cy="33498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49827" y="4395902"/>
              <a:ext cx="669967" cy="33498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432878" y="4273205"/>
            <a:ext cx="283644" cy="472736"/>
            <a:chOff x="12432878" y="4273205"/>
            <a:chExt cx="283644" cy="47273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32878" y="4273205"/>
              <a:ext cx="283644" cy="47273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114292" y="2590333"/>
            <a:ext cx="1647613" cy="2295232"/>
            <a:chOff x="15114292" y="2590333"/>
            <a:chExt cx="1647613" cy="229523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14292" y="2590333"/>
              <a:ext cx="1647613" cy="229523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23810" y="5458081"/>
            <a:ext cx="5045714" cy="2495238"/>
            <a:chOff x="1523810" y="5458081"/>
            <a:chExt cx="5045714" cy="249523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3810" y="5458081"/>
              <a:ext cx="5045714" cy="2495238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7252380" y="5909290"/>
            <a:ext cx="94714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For Watching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409528" y="8298410"/>
            <a:ext cx="1546666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감사합니다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500017" y="3164412"/>
            <a:ext cx="573433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THANKS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7" name="Object 92">
            <a:extLst>
              <a:ext uri="{FF2B5EF4-FFF2-40B4-BE49-F238E27FC236}">
                <a16:creationId xmlns:a16="http://schemas.microsoft.com/office/drawing/2014/main" id="{6D862195-62DA-4188-98EF-94812232D25E}"/>
              </a:ext>
            </a:extLst>
          </p:cNvPr>
          <p:cNvSpPr txBox="1"/>
          <p:nvPr/>
        </p:nvSpPr>
        <p:spPr>
          <a:xfrm>
            <a:off x="1828800" y="1257300"/>
            <a:ext cx="3997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FCF9E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NanumOTF Bold" pitchFamily="34" charset="0"/>
              </a:rPr>
              <a:t>신세계</a:t>
            </a:r>
            <a:r>
              <a:rPr lang="ko-KR" altLang="en-US" sz="1600" dirty="0">
                <a:solidFill>
                  <a:srgbClr val="FCF9EC"/>
                </a:solidFill>
                <a:latin typeface="이사만루체 Medium" panose="00000600000000000000" pitchFamily="2" charset="-127"/>
                <a:cs typeface="KOHINanumOTF Bold" pitchFamily="34" charset="0"/>
              </a:rPr>
              <a:t> </a:t>
            </a:r>
            <a:r>
              <a:rPr lang="en-US" altLang="ko-KR" sz="1600" dirty="0">
                <a:solidFill>
                  <a:srgbClr val="FCF9EC"/>
                </a:solidFill>
                <a:latin typeface="이사만루체 Medium" panose="00000600000000000000" pitchFamily="2" charset="-127"/>
                <a:cs typeface="KOHINanumOTF Bold" pitchFamily="34" charset="0"/>
              </a:rPr>
              <a:t>I&amp;C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0" name="Object 93">
            <a:extLst>
              <a:ext uri="{FF2B5EF4-FFF2-40B4-BE49-F238E27FC236}">
                <a16:creationId xmlns:a16="http://schemas.microsoft.com/office/drawing/2014/main" id="{75F4EAD3-35B8-4CE5-A788-83F888C75FB5}"/>
              </a:ext>
            </a:extLst>
          </p:cNvPr>
          <p:cNvSpPr txBox="1"/>
          <p:nvPr/>
        </p:nvSpPr>
        <p:spPr>
          <a:xfrm>
            <a:off x="10214095" y="1270606"/>
            <a:ext cx="632622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클라우드 엔지니어 양성과정</a:t>
            </a:r>
            <a:endParaRPr lang="en-US" sz="16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0" y="1350631"/>
            <a:ext cx="1828571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PROJECT TIMELINE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타임라인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CF9EC"/>
                </a:solidFill>
                <a:latin typeface="이사만루체 Medium" panose="00000600000000000000" pitchFamily="2" charset="-127"/>
              </a:rPr>
              <a:t>1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AB563D-6483-489F-B3DF-3B9D2B80C727}"/>
              </a:ext>
            </a:extLst>
          </p:cNvPr>
          <p:cNvSpPr/>
          <p:nvPr/>
        </p:nvSpPr>
        <p:spPr>
          <a:xfrm>
            <a:off x="1521715" y="2992530"/>
            <a:ext cx="15234131" cy="7103970"/>
          </a:xfrm>
          <a:prstGeom prst="rect">
            <a:avLst/>
          </a:prstGeom>
          <a:solidFill>
            <a:srgbClr val="FCF9EC"/>
          </a:solidFill>
          <a:ln w="12700">
            <a:solidFill>
              <a:srgbClr val="005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3810" y="2476500"/>
            <a:ext cx="15238095" cy="5714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97167" y="2756995"/>
            <a:ext cx="571429" cy="7143"/>
            <a:chOff x="4278095" y="3699543"/>
            <a:chExt cx="571429" cy="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278095" y="3699543"/>
              <a:ext cx="571429" cy="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33847" y="2768166"/>
            <a:ext cx="571429" cy="7143"/>
            <a:chOff x="7336905" y="3710714"/>
            <a:chExt cx="571429" cy="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7336905" y="3710714"/>
              <a:ext cx="571429" cy="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79579" y="2758642"/>
            <a:ext cx="571429" cy="7143"/>
            <a:chOff x="10373095" y="3701190"/>
            <a:chExt cx="571429" cy="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373095" y="3701190"/>
              <a:ext cx="571429" cy="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9662" y="2758642"/>
            <a:ext cx="571429" cy="7143"/>
            <a:chOff x="13426429" y="3701190"/>
            <a:chExt cx="571429" cy="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426429" y="3701190"/>
              <a:ext cx="571429" cy="714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554762" y="2545122"/>
            <a:ext cx="17752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3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월 </a:t>
            </a:r>
            <a:r>
              <a:rPr lang="en-US" altLang="ko-KR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20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일</a:t>
            </a:r>
            <a:endParaRPr lang="en-US" sz="1400" dirty="0">
              <a:latin typeface="나눔고딕 Light" panose="020D0904000000000000" pitchFamily="50" charset="-127"/>
            </a:endParaRPr>
          </a:p>
        </p:txBody>
      </p:sp>
      <p:grpSp>
        <p:nvGrpSpPr>
          <p:cNvPr id="93" name="그룹 1008">
            <a:extLst>
              <a:ext uri="{FF2B5EF4-FFF2-40B4-BE49-F238E27FC236}">
                <a16:creationId xmlns:a16="http://schemas.microsoft.com/office/drawing/2014/main" id="{F97AA506-7CE6-4B96-A4F9-27BCDE5B3522}"/>
              </a:ext>
            </a:extLst>
          </p:cNvPr>
          <p:cNvGrpSpPr/>
          <p:nvPr/>
        </p:nvGrpSpPr>
        <p:grpSpPr>
          <a:xfrm>
            <a:off x="3047863" y="2756995"/>
            <a:ext cx="571429" cy="7143"/>
            <a:chOff x="4278095" y="3699543"/>
            <a:chExt cx="571429" cy="7143"/>
          </a:xfrm>
        </p:grpSpPr>
        <p:pic>
          <p:nvPicPr>
            <p:cNvPr id="94" name="Object 23">
              <a:extLst>
                <a:ext uri="{FF2B5EF4-FFF2-40B4-BE49-F238E27FC236}">
                  <a16:creationId xmlns:a16="http://schemas.microsoft.com/office/drawing/2014/main" id="{E1A5058C-6BE7-4E23-A3E5-E44E97856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278095" y="3699543"/>
              <a:ext cx="571429" cy="7143"/>
            </a:xfrm>
            <a:prstGeom prst="rect">
              <a:avLst/>
            </a:prstGeom>
          </p:spPr>
        </p:pic>
      </p:grpSp>
      <p:grpSp>
        <p:nvGrpSpPr>
          <p:cNvPr id="97" name="그룹 1011">
            <a:extLst>
              <a:ext uri="{FF2B5EF4-FFF2-40B4-BE49-F238E27FC236}">
                <a16:creationId xmlns:a16="http://schemas.microsoft.com/office/drawing/2014/main" id="{74D0A180-BCDB-4F56-B9B7-0486F55673A7}"/>
              </a:ext>
            </a:extLst>
          </p:cNvPr>
          <p:cNvGrpSpPr/>
          <p:nvPr/>
        </p:nvGrpSpPr>
        <p:grpSpPr>
          <a:xfrm>
            <a:off x="12608154" y="2758642"/>
            <a:ext cx="571429" cy="7143"/>
            <a:chOff x="13426429" y="3701190"/>
            <a:chExt cx="571429" cy="7143"/>
          </a:xfrm>
        </p:grpSpPr>
        <p:pic>
          <p:nvPicPr>
            <p:cNvPr id="98" name="Object 32">
              <a:extLst>
                <a:ext uri="{FF2B5EF4-FFF2-40B4-BE49-F238E27FC236}">
                  <a16:creationId xmlns:a16="http://schemas.microsoft.com/office/drawing/2014/main" id="{FFCA1614-9692-46D9-B4DD-7D4FDD5C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426429" y="3701190"/>
              <a:ext cx="571429" cy="7143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16BE5D-36A1-4840-AC36-A26D6EAE84AC}"/>
              </a:ext>
            </a:extLst>
          </p:cNvPr>
          <p:cNvGrpSpPr/>
          <p:nvPr/>
        </p:nvGrpSpPr>
        <p:grpSpPr>
          <a:xfrm>
            <a:off x="1605277" y="3544865"/>
            <a:ext cx="14929137" cy="873804"/>
            <a:chOff x="1605277" y="3892108"/>
            <a:chExt cx="14929137" cy="873804"/>
          </a:xfrm>
        </p:grpSpPr>
        <p:sp>
          <p:nvSpPr>
            <p:cNvPr id="84" name="Object 84"/>
            <p:cNvSpPr txBox="1"/>
            <p:nvPr/>
          </p:nvSpPr>
          <p:spPr>
            <a:xfrm>
              <a:off x="1605277" y="3892108"/>
              <a:ext cx="5800000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KOHINanumOTF Light" pitchFamily="34" charset="0"/>
                </a:rPr>
                <a:t>프로젝트 </a:t>
              </a:r>
              <a:r>
                <a:rPr lang="ko-KR" altLang="en-US" sz="1400" b="1" dirty="0" err="1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KOHINanumOTF Light" pitchFamily="34" charset="0"/>
                </a:rPr>
                <a:t>아키텍쳐</a:t>
              </a:r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KOHINanumOTF Light" pitchFamily="34" charset="0"/>
                </a:rPr>
                <a:t> 구성 및 계획서 수립 </a:t>
              </a:r>
              <a:r>
                <a:rPr 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KOHINanumOTF Light" pitchFamily="34" charset="0"/>
                </a:rPr>
                <a:t> </a:t>
              </a:r>
              <a:endParaRPr 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021B418-538A-4AC9-9540-653D1E0CB048}"/>
                </a:ext>
              </a:extLst>
            </p:cNvPr>
            <p:cNvSpPr/>
            <p:nvPr/>
          </p:nvSpPr>
          <p:spPr>
            <a:xfrm>
              <a:off x="1743146" y="4204641"/>
              <a:ext cx="14791268" cy="5612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D893162-D950-4F58-A730-38A3E06FE45A}"/>
                </a:ext>
              </a:extLst>
            </p:cNvPr>
            <p:cNvSpPr/>
            <p:nvPr/>
          </p:nvSpPr>
          <p:spPr>
            <a:xfrm>
              <a:off x="1843781" y="4324369"/>
              <a:ext cx="1254632" cy="32181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B0A063-DCD8-4148-95EA-A9B682A5E342}"/>
              </a:ext>
            </a:extLst>
          </p:cNvPr>
          <p:cNvGrpSpPr/>
          <p:nvPr/>
        </p:nvGrpSpPr>
        <p:grpSpPr>
          <a:xfrm>
            <a:off x="1605276" y="4605569"/>
            <a:ext cx="14975663" cy="876151"/>
            <a:chOff x="1605276" y="4965821"/>
            <a:chExt cx="14975663" cy="876151"/>
          </a:xfrm>
        </p:grpSpPr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30CA7066-23C9-4D93-8A73-2A745D83B3B3}"/>
                </a:ext>
              </a:extLst>
            </p:cNvPr>
            <p:cNvSpPr/>
            <p:nvPr/>
          </p:nvSpPr>
          <p:spPr>
            <a:xfrm>
              <a:off x="1789671" y="5280701"/>
              <a:ext cx="14791268" cy="5612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DAB84D2C-DA8D-4211-892D-CD20B83500E4}"/>
                </a:ext>
              </a:extLst>
            </p:cNvPr>
            <p:cNvSpPr/>
            <p:nvPr/>
          </p:nvSpPr>
          <p:spPr>
            <a:xfrm>
              <a:off x="3200399" y="5400429"/>
              <a:ext cx="4879479" cy="32181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Object 84">
              <a:extLst>
                <a:ext uri="{FF2B5EF4-FFF2-40B4-BE49-F238E27FC236}">
                  <a16:creationId xmlns:a16="http://schemas.microsoft.com/office/drawing/2014/main" id="{EC95B934-8FE6-4D8A-897D-580174C1C592}"/>
                </a:ext>
              </a:extLst>
            </p:cNvPr>
            <p:cNvSpPr txBox="1"/>
            <p:nvPr/>
          </p:nvSpPr>
          <p:spPr>
            <a:xfrm>
              <a:off x="1605276" y="4965821"/>
              <a:ext cx="9291323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KOHINanumOTF Light" pitchFamily="34" charset="0"/>
                </a:rPr>
                <a:t>Terraform </a:t>
              </a:r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KOHINanumOTF Light" pitchFamily="34" charset="0"/>
                </a:rPr>
                <a:t>이용 </a:t>
              </a:r>
              <a:r>
                <a:rPr lang="en-US" altLang="ko-KR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KOHINanumOTF Light" pitchFamily="34" charset="0"/>
                </a:rPr>
                <a:t>AWS EC2,</a:t>
              </a:r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KOHINanumOTF Light" pitchFamily="34" charset="0"/>
                </a:rPr>
                <a:t> </a:t>
              </a:r>
              <a:r>
                <a:rPr lang="en-US" altLang="ko-KR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KOHINanumOTF Light" pitchFamily="34" charset="0"/>
                </a:rPr>
                <a:t>VPC, RDS , ELB, Auto Scaling, CloudWatch, S3 </a:t>
              </a:r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KOHINanumOTF Light" pitchFamily="34" charset="0"/>
                </a:rPr>
                <a:t>등 인프라 구축</a:t>
              </a:r>
              <a:r>
                <a:rPr 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KOHINanumOTF Light" pitchFamily="34" charset="0"/>
                </a:rPr>
                <a:t> </a:t>
              </a:r>
              <a:endParaRPr 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0D8B58-1112-4E87-A6C8-A67E336A479C}"/>
              </a:ext>
            </a:extLst>
          </p:cNvPr>
          <p:cNvGrpSpPr/>
          <p:nvPr/>
        </p:nvGrpSpPr>
        <p:grpSpPr>
          <a:xfrm>
            <a:off x="1605277" y="5666662"/>
            <a:ext cx="14975662" cy="885563"/>
            <a:chOff x="1605277" y="6178124"/>
            <a:chExt cx="14975662" cy="885563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9E57F7A0-7B4D-49C6-9F2E-432C64F7C242}"/>
                </a:ext>
              </a:extLst>
            </p:cNvPr>
            <p:cNvSpPr/>
            <p:nvPr/>
          </p:nvSpPr>
          <p:spPr>
            <a:xfrm>
              <a:off x="1789671" y="6502416"/>
              <a:ext cx="14791268" cy="5612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F1E341D1-3145-4291-B718-1BCE320D4F8A}"/>
                </a:ext>
              </a:extLst>
            </p:cNvPr>
            <p:cNvSpPr/>
            <p:nvPr/>
          </p:nvSpPr>
          <p:spPr>
            <a:xfrm>
              <a:off x="8382000" y="6622144"/>
              <a:ext cx="5410200" cy="32181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Object 84">
              <a:extLst>
                <a:ext uri="{FF2B5EF4-FFF2-40B4-BE49-F238E27FC236}">
                  <a16:creationId xmlns:a16="http://schemas.microsoft.com/office/drawing/2014/main" id="{44E4A6E0-6795-4C26-B7AE-B743775DEAB2}"/>
                </a:ext>
              </a:extLst>
            </p:cNvPr>
            <p:cNvSpPr txBox="1"/>
            <p:nvPr/>
          </p:nvSpPr>
          <p:spPr>
            <a:xfrm>
              <a:off x="1605277" y="6178124"/>
              <a:ext cx="5800000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Ansible </a:t>
              </a:r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이용 </a:t>
              </a:r>
              <a:r>
                <a:rPr lang="en-US" altLang="ko-KR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Application </a:t>
              </a:r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배포</a:t>
              </a:r>
              <a:endParaRPr 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1B906F1-FDBC-4570-B692-0C9D6A1DD0B2}"/>
              </a:ext>
            </a:extLst>
          </p:cNvPr>
          <p:cNvGrpSpPr/>
          <p:nvPr/>
        </p:nvGrpSpPr>
        <p:grpSpPr>
          <a:xfrm>
            <a:off x="1605276" y="6726627"/>
            <a:ext cx="14975662" cy="885563"/>
            <a:chOff x="1605277" y="6178124"/>
            <a:chExt cx="14975662" cy="885563"/>
          </a:xfrm>
        </p:grpSpPr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061E2C22-9327-49F4-8EB0-76A43CBEA25D}"/>
                </a:ext>
              </a:extLst>
            </p:cNvPr>
            <p:cNvSpPr/>
            <p:nvPr/>
          </p:nvSpPr>
          <p:spPr>
            <a:xfrm>
              <a:off x="1789671" y="6502416"/>
              <a:ext cx="14791268" cy="5612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222262E6-6623-4A1B-B87E-B1BEE5898DF0}"/>
                </a:ext>
              </a:extLst>
            </p:cNvPr>
            <p:cNvSpPr/>
            <p:nvPr/>
          </p:nvSpPr>
          <p:spPr>
            <a:xfrm>
              <a:off x="10374306" y="6622144"/>
              <a:ext cx="3417896" cy="32181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Object 84">
              <a:extLst>
                <a:ext uri="{FF2B5EF4-FFF2-40B4-BE49-F238E27FC236}">
                  <a16:creationId xmlns:a16="http://schemas.microsoft.com/office/drawing/2014/main" id="{A63A7F7C-E71A-42F0-9DDD-7BC49004F409}"/>
                </a:ext>
              </a:extLst>
            </p:cNvPr>
            <p:cNvSpPr txBox="1"/>
            <p:nvPr/>
          </p:nvSpPr>
          <p:spPr>
            <a:xfrm>
              <a:off x="1605277" y="6178124"/>
              <a:ext cx="5800000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Terraform </a:t>
              </a:r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이용 </a:t>
              </a:r>
              <a:r>
                <a:rPr lang="en-US" altLang="ko-KR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Prometheus </a:t>
              </a:r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및 </a:t>
              </a:r>
              <a:r>
                <a:rPr lang="en-US" altLang="ko-KR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Grafana </a:t>
              </a:r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구현</a:t>
              </a:r>
              <a:endParaRPr 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4E41C2A-C115-41B4-9FF2-2C4E9320AC2E}"/>
              </a:ext>
            </a:extLst>
          </p:cNvPr>
          <p:cNvGrpSpPr/>
          <p:nvPr/>
        </p:nvGrpSpPr>
        <p:grpSpPr>
          <a:xfrm>
            <a:off x="1605276" y="7786592"/>
            <a:ext cx="14975662" cy="885563"/>
            <a:chOff x="1605277" y="6178124"/>
            <a:chExt cx="14975662" cy="885563"/>
          </a:xfrm>
        </p:grpSpPr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EC1E29A3-2B89-4089-991E-E083DEAABA53}"/>
                </a:ext>
              </a:extLst>
            </p:cNvPr>
            <p:cNvSpPr/>
            <p:nvPr/>
          </p:nvSpPr>
          <p:spPr>
            <a:xfrm>
              <a:off x="1789671" y="6502416"/>
              <a:ext cx="14791268" cy="5612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2910F95E-4F2D-4CD9-AFF8-1C5D0F430C16}"/>
                </a:ext>
              </a:extLst>
            </p:cNvPr>
            <p:cNvSpPr/>
            <p:nvPr/>
          </p:nvSpPr>
          <p:spPr>
            <a:xfrm>
              <a:off x="3200399" y="6622144"/>
              <a:ext cx="12268201" cy="32181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Object 84">
              <a:extLst>
                <a:ext uri="{FF2B5EF4-FFF2-40B4-BE49-F238E27FC236}">
                  <a16:creationId xmlns:a16="http://schemas.microsoft.com/office/drawing/2014/main" id="{16697FD7-FADA-4A83-BFBF-0A9135050D15}"/>
                </a:ext>
              </a:extLst>
            </p:cNvPr>
            <p:cNvSpPr txBox="1"/>
            <p:nvPr/>
          </p:nvSpPr>
          <p:spPr>
            <a:xfrm>
              <a:off x="1605277" y="6178124"/>
              <a:ext cx="5800000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문서화 작업</a:t>
              </a:r>
              <a:endParaRPr 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</p:grpSp>
      <p:grpSp>
        <p:nvGrpSpPr>
          <p:cNvPr id="154" name="그룹 1011">
            <a:extLst>
              <a:ext uri="{FF2B5EF4-FFF2-40B4-BE49-F238E27FC236}">
                <a16:creationId xmlns:a16="http://schemas.microsoft.com/office/drawing/2014/main" id="{4EA624E3-4592-4A24-BD77-15FBCCF0BCE6}"/>
              </a:ext>
            </a:extLst>
          </p:cNvPr>
          <p:cNvGrpSpPr/>
          <p:nvPr/>
        </p:nvGrpSpPr>
        <p:grpSpPr>
          <a:xfrm>
            <a:off x="14570873" y="2758642"/>
            <a:ext cx="571429" cy="7143"/>
            <a:chOff x="13426429" y="3701190"/>
            <a:chExt cx="571429" cy="7143"/>
          </a:xfrm>
        </p:grpSpPr>
        <p:pic>
          <p:nvPicPr>
            <p:cNvPr id="155" name="Object 32">
              <a:extLst>
                <a:ext uri="{FF2B5EF4-FFF2-40B4-BE49-F238E27FC236}">
                  <a16:creationId xmlns:a16="http://schemas.microsoft.com/office/drawing/2014/main" id="{B2D914E4-AB8A-4E9C-AE41-95FC68692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426429" y="3701190"/>
              <a:ext cx="571429" cy="7143"/>
            </a:xfrm>
            <a:prstGeom prst="rect">
              <a:avLst/>
            </a:prstGeom>
          </p:spPr>
        </p:pic>
      </p:grpSp>
      <p:sp>
        <p:nvSpPr>
          <p:cNvPr id="157" name="Object 76">
            <a:extLst>
              <a:ext uri="{FF2B5EF4-FFF2-40B4-BE49-F238E27FC236}">
                <a16:creationId xmlns:a16="http://schemas.microsoft.com/office/drawing/2014/main" id="{ABE26788-7EC6-4B93-B7D2-67BA371EC3A7}"/>
              </a:ext>
            </a:extLst>
          </p:cNvPr>
          <p:cNvSpPr txBox="1"/>
          <p:nvPr/>
        </p:nvSpPr>
        <p:spPr>
          <a:xfrm>
            <a:off x="3368821" y="2545122"/>
            <a:ext cx="17752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3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월 </a:t>
            </a:r>
            <a:r>
              <a:rPr lang="en-US" altLang="ko-KR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21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일</a:t>
            </a:r>
            <a:endParaRPr lang="en-US" sz="1400" dirty="0">
              <a:latin typeface="나눔고딕 Light" panose="020D0904000000000000" pitchFamily="50" charset="-127"/>
            </a:endParaRPr>
          </a:p>
        </p:txBody>
      </p:sp>
      <p:sp>
        <p:nvSpPr>
          <p:cNvPr id="158" name="Object 76">
            <a:extLst>
              <a:ext uri="{FF2B5EF4-FFF2-40B4-BE49-F238E27FC236}">
                <a16:creationId xmlns:a16="http://schemas.microsoft.com/office/drawing/2014/main" id="{006EBF0A-1E14-423D-9E9A-374CA6583918}"/>
              </a:ext>
            </a:extLst>
          </p:cNvPr>
          <p:cNvSpPr txBox="1"/>
          <p:nvPr/>
        </p:nvSpPr>
        <p:spPr>
          <a:xfrm>
            <a:off x="5263538" y="2545122"/>
            <a:ext cx="17752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3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월 </a:t>
            </a:r>
            <a:r>
              <a:rPr lang="en-US" altLang="ko-KR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22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일</a:t>
            </a:r>
            <a:endParaRPr lang="en-US" sz="1400" dirty="0">
              <a:latin typeface="나눔고딕 Light" panose="020D0904000000000000" pitchFamily="50" charset="-127"/>
            </a:endParaRPr>
          </a:p>
        </p:txBody>
      </p:sp>
      <p:sp>
        <p:nvSpPr>
          <p:cNvPr id="159" name="Object 76">
            <a:extLst>
              <a:ext uri="{FF2B5EF4-FFF2-40B4-BE49-F238E27FC236}">
                <a16:creationId xmlns:a16="http://schemas.microsoft.com/office/drawing/2014/main" id="{80E90F8D-D47E-475F-B270-335DF2FE6760}"/>
              </a:ext>
            </a:extLst>
          </p:cNvPr>
          <p:cNvSpPr txBox="1"/>
          <p:nvPr/>
        </p:nvSpPr>
        <p:spPr>
          <a:xfrm>
            <a:off x="7160985" y="2545122"/>
            <a:ext cx="17752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3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월 </a:t>
            </a:r>
            <a:r>
              <a:rPr lang="en-US" altLang="ko-KR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23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일</a:t>
            </a:r>
            <a:endParaRPr lang="en-US" sz="1400" dirty="0">
              <a:latin typeface="나눔고딕 Light" panose="020D0904000000000000" pitchFamily="50" charset="-127"/>
            </a:endParaRPr>
          </a:p>
        </p:txBody>
      </p:sp>
      <p:sp>
        <p:nvSpPr>
          <p:cNvPr id="160" name="Object 76">
            <a:extLst>
              <a:ext uri="{FF2B5EF4-FFF2-40B4-BE49-F238E27FC236}">
                <a16:creationId xmlns:a16="http://schemas.microsoft.com/office/drawing/2014/main" id="{F8ABEDB2-002C-44B1-AE0D-735D1F346057}"/>
              </a:ext>
            </a:extLst>
          </p:cNvPr>
          <p:cNvSpPr txBox="1"/>
          <p:nvPr/>
        </p:nvSpPr>
        <p:spPr>
          <a:xfrm>
            <a:off x="9053339" y="2545122"/>
            <a:ext cx="17752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3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월 </a:t>
            </a:r>
            <a:r>
              <a:rPr lang="en-US" altLang="ko-KR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24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일</a:t>
            </a:r>
            <a:endParaRPr lang="en-US" sz="1400" dirty="0">
              <a:latin typeface="나눔고딕 Light" panose="020D0904000000000000" pitchFamily="50" charset="-127"/>
            </a:endParaRPr>
          </a:p>
        </p:txBody>
      </p:sp>
      <p:sp>
        <p:nvSpPr>
          <p:cNvPr id="161" name="Object 76">
            <a:extLst>
              <a:ext uri="{FF2B5EF4-FFF2-40B4-BE49-F238E27FC236}">
                <a16:creationId xmlns:a16="http://schemas.microsoft.com/office/drawing/2014/main" id="{8F01A3D4-E98C-4AEE-928C-D67BDD1B72FD}"/>
              </a:ext>
            </a:extLst>
          </p:cNvPr>
          <p:cNvSpPr txBox="1"/>
          <p:nvPr/>
        </p:nvSpPr>
        <p:spPr>
          <a:xfrm>
            <a:off x="11001807" y="2545122"/>
            <a:ext cx="17752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3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월 </a:t>
            </a:r>
            <a:r>
              <a:rPr lang="en-US" altLang="ko-KR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25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일</a:t>
            </a:r>
            <a:endParaRPr lang="en-US" sz="1400" dirty="0">
              <a:latin typeface="나눔고딕 Light" panose="020D0904000000000000" pitchFamily="50" charset="-127"/>
            </a:endParaRPr>
          </a:p>
        </p:txBody>
      </p:sp>
      <p:sp>
        <p:nvSpPr>
          <p:cNvPr id="162" name="Object 76">
            <a:extLst>
              <a:ext uri="{FF2B5EF4-FFF2-40B4-BE49-F238E27FC236}">
                <a16:creationId xmlns:a16="http://schemas.microsoft.com/office/drawing/2014/main" id="{91E6257A-677F-4C9C-A89B-AC19BCE5D1F9}"/>
              </a:ext>
            </a:extLst>
          </p:cNvPr>
          <p:cNvSpPr txBox="1"/>
          <p:nvPr/>
        </p:nvSpPr>
        <p:spPr>
          <a:xfrm>
            <a:off x="12987606" y="2545122"/>
            <a:ext cx="17752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3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월 </a:t>
            </a:r>
            <a:r>
              <a:rPr lang="en-US" altLang="ko-KR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26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일</a:t>
            </a:r>
            <a:endParaRPr lang="en-US" sz="1400" dirty="0">
              <a:latin typeface="나눔고딕 Light" panose="020D0904000000000000" pitchFamily="50" charset="-127"/>
            </a:endParaRPr>
          </a:p>
        </p:txBody>
      </p:sp>
      <p:sp>
        <p:nvSpPr>
          <p:cNvPr id="163" name="Object 76">
            <a:extLst>
              <a:ext uri="{FF2B5EF4-FFF2-40B4-BE49-F238E27FC236}">
                <a16:creationId xmlns:a16="http://schemas.microsoft.com/office/drawing/2014/main" id="{6609585F-F828-4D14-BEC4-DCC59740BBA2}"/>
              </a:ext>
            </a:extLst>
          </p:cNvPr>
          <p:cNvSpPr txBox="1"/>
          <p:nvPr/>
        </p:nvSpPr>
        <p:spPr>
          <a:xfrm>
            <a:off x="14924864" y="2545122"/>
            <a:ext cx="177524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3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월 </a:t>
            </a:r>
            <a:r>
              <a:rPr lang="en-US" altLang="ko-KR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27</a:t>
            </a:r>
            <a:r>
              <a:rPr lang="ko-KR" altLang="en-US" sz="22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HIBaeumOTF" pitchFamily="34" charset="0"/>
              </a:rPr>
              <a:t>일</a:t>
            </a:r>
            <a:endParaRPr lang="en-US" sz="1400" dirty="0">
              <a:latin typeface="나눔고딕 Light" panose="020D0904000000000000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1AB4C181-C037-4B45-BA3D-F8EEB1E5FF9D}"/>
              </a:ext>
            </a:extLst>
          </p:cNvPr>
          <p:cNvGrpSpPr/>
          <p:nvPr/>
        </p:nvGrpSpPr>
        <p:grpSpPr>
          <a:xfrm>
            <a:off x="1605276" y="8846557"/>
            <a:ext cx="14975662" cy="885563"/>
            <a:chOff x="1605277" y="6178124"/>
            <a:chExt cx="14975662" cy="885563"/>
          </a:xfrm>
        </p:grpSpPr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E500E2B1-0BCA-4AD6-9325-CE394C1316D8}"/>
                </a:ext>
              </a:extLst>
            </p:cNvPr>
            <p:cNvSpPr/>
            <p:nvPr/>
          </p:nvSpPr>
          <p:spPr>
            <a:xfrm>
              <a:off x="1789671" y="6502416"/>
              <a:ext cx="14791268" cy="5612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05978313-5CB3-499C-AD8F-A421604FF577}"/>
                </a:ext>
              </a:extLst>
            </p:cNvPr>
            <p:cNvSpPr/>
            <p:nvPr/>
          </p:nvSpPr>
          <p:spPr>
            <a:xfrm>
              <a:off x="14097001" y="6622144"/>
              <a:ext cx="1371599" cy="32181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Object 84">
              <a:extLst>
                <a:ext uri="{FF2B5EF4-FFF2-40B4-BE49-F238E27FC236}">
                  <a16:creationId xmlns:a16="http://schemas.microsoft.com/office/drawing/2014/main" id="{B35BC7E7-F9B9-4FED-A467-1BA8C6805AC8}"/>
                </a:ext>
              </a:extLst>
            </p:cNvPr>
            <p:cNvSpPr txBox="1"/>
            <p:nvPr/>
          </p:nvSpPr>
          <p:spPr>
            <a:xfrm>
              <a:off x="1605277" y="6178124"/>
              <a:ext cx="5800000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발표 자료 정리 및 </a:t>
              </a:r>
              <a:r>
                <a:rPr lang="en-US" altLang="ko-KR" sz="1400" b="1" dirty="0">
                  <a:solidFill>
                    <a:srgbClr val="005F3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PPT </a:t>
              </a:r>
              <a:endParaRPr 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DB1ED75-1245-4F32-BA33-5DA5ECB322C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E776D14A-06E3-4771-ACF4-19EEF7D7C726}"/>
                </a:ext>
              </a:extLst>
            </p:cNvPr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33" name="Object 2">
                <a:extLst>
                  <a:ext uri="{FF2B5EF4-FFF2-40B4-BE49-F238E27FC236}">
                    <a16:creationId xmlns:a16="http://schemas.microsoft.com/office/drawing/2014/main" id="{3454209B-7A82-480F-9312-9FB9F561F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6" name="그룹 1007">
              <a:extLst>
                <a:ext uri="{FF2B5EF4-FFF2-40B4-BE49-F238E27FC236}">
                  <a16:creationId xmlns:a16="http://schemas.microsoft.com/office/drawing/2014/main" id="{012963FC-0B66-44F2-AB11-46A16C2732B5}"/>
                </a:ext>
              </a:extLst>
            </p:cNvPr>
            <p:cNvGrpSpPr/>
            <p:nvPr/>
          </p:nvGrpSpPr>
          <p:grpSpPr>
            <a:xfrm>
              <a:off x="5202225" y="4000500"/>
              <a:ext cx="1844132" cy="1844132"/>
              <a:chOff x="5202225" y="4741473"/>
              <a:chExt cx="1844132" cy="1844132"/>
            </a:xfrm>
          </p:grpSpPr>
          <p:pic>
            <p:nvPicPr>
              <p:cNvPr id="32" name="Object 20">
                <a:extLst>
                  <a:ext uri="{FF2B5EF4-FFF2-40B4-BE49-F238E27FC236}">
                    <a16:creationId xmlns:a16="http://schemas.microsoft.com/office/drawing/2014/main" id="{28B8CDDE-5F93-4F5D-88DA-70A786012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700000">
                <a:off x="5202225" y="4741473"/>
                <a:ext cx="1844132" cy="1844132"/>
              </a:xfrm>
              <a:prstGeom prst="rect">
                <a:avLst/>
              </a:prstGeom>
            </p:spPr>
          </p:pic>
        </p:grpSp>
        <p:grpSp>
          <p:nvGrpSpPr>
            <p:cNvPr id="7" name="그룹 1008">
              <a:extLst>
                <a:ext uri="{FF2B5EF4-FFF2-40B4-BE49-F238E27FC236}">
                  <a16:creationId xmlns:a16="http://schemas.microsoft.com/office/drawing/2014/main" id="{22B21D1E-B7F2-47D0-8B33-83D352B5AD42}"/>
                </a:ext>
              </a:extLst>
            </p:cNvPr>
            <p:cNvGrpSpPr/>
            <p:nvPr/>
          </p:nvGrpSpPr>
          <p:grpSpPr>
            <a:xfrm>
              <a:off x="4812915" y="5711147"/>
              <a:ext cx="426646" cy="213323"/>
              <a:chOff x="4812915" y="6452120"/>
              <a:chExt cx="426646" cy="213323"/>
            </a:xfrm>
          </p:grpSpPr>
          <p:pic>
            <p:nvPicPr>
              <p:cNvPr id="31" name="Object 23">
                <a:extLst>
                  <a:ext uri="{FF2B5EF4-FFF2-40B4-BE49-F238E27FC236}">
                    <a16:creationId xmlns:a16="http://schemas.microsoft.com/office/drawing/2014/main" id="{8166FAC3-3318-450A-875F-91B15FD0D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12915" y="6452120"/>
                <a:ext cx="426646" cy="213323"/>
              </a:xfrm>
              <a:prstGeom prst="rect">
                <a:avLst/>
              </a:prstGeom>
            </p:spPr>
          </p:pic>
        </p:grpSp>
        <p:grpSp>
          <p:nvGrpSpPr>
            <p:cNvPr id="8" name="그룹 1009">
              <a:extLst>
                <a:ext uri="{FF2B5EF4-FFF2-40B4-BE49-F238E27FC236}">
                  <a16:creationId xmlns:a16="http://schemas.microsoft.com/office/drawing/2014/main" id="{A01CF69F-B62C-4AB9-87FC-5FDE852BB984}"/>
                </a:ext>
              </a:extLst>
            </p:cNvPr>
            <p:cNvGrpSpPr/>
            <p:nvPr/>
          </p:nvGrpSpPr>
          <p:grpSpPr>
            <a:xfrm>
              <a:off x="4509956" y="5458512"/>
              <a:ext cx="493666" cy="493666"/>
              <a:chOff x="4509956" y="6199485"/>
              <a:chExt cx="493666" cy="493666"/>
            </a:xfrm>
          </p:grpSpPr>
          <p:pic>
            <p:nvPicPr>
              <p:cNvPr id="30" name="Object 26">
                <a:extLst>
                  <a:ext uri="{FF2B5EF4-FFF2-40B4-BE49-F238E27FC236}">
                    <a16:creationId xmlns:a16="http://schemas.microsoft.com/office/drawing/2014/main" id="{F061266A-A1AC-416C-8432-4A7AF2881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09956" y="6199485"/>
                <a:ext cx="493666" cy="493666"/>
              </a:xfrm>
              <a:prstGeom prst="rect">
                <a:avLst/>
              </a:prstGeom>
            </p:spPr>
          </p:pic>
        </p:grpSp>
        <p:grpSp>
          <p:nvGrpSpPr>
            <p:cNvPr id="9" name="그룹 1010">
              <a:extLst>
                <a:ext uri="{FF2B5EF4-FFF2-40B4-BE49-F238E27FC236}">
                  <a16:creationId xmlns:a16="http://schemas.microsoft.com/office/drawing/2014/main" id="{1ECE2910-BA40-4C47-AD45-9ADF564A6F78}"/>
                </a:ext>
              </a:extLst>
            </p:cNvPr>
            <p:cNvGrpSpPr/>
            <p:nvPr/>
          </p:nvGrpSpPr>
          <p:grpSpPr>
            <a:xfrm>
              <a:off x="3157820" y="5719771"/>
              <a:ext cx="418737" cy="209368"/>
              <a:chOff x="3157820" y="6460744"/>
              <a:chExt cx="418737" cy="209368"/>
            </a:xfrm>
          </p:grpSpPr>
          <p:pic>
            <p:nvPicPr>
              <p:cNvPr id="29" name="Object 29">
                <a:extLst>
                  <a:ext uri="{FF2B5EF4-FFF2-40B4-BE49-F238E27FC236}">
                    <a16:creationId xmlns:a16="http://schemas.microsoft.com/office/drawing/2014/main" id="{C6543E55-DCF6-4ADC-978E-6E1C9BA45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57820" y="6460744"/>
                <a:ext cx="418737" cy="209368"/>
              </a:xfrm>
              <a:prstGeom prst="rect">
                <a:avLst/>
              </a:prstGeom>
            </p:spPr>
          </p:pic>
        </p:grpSp>
        <p:grpSp>
          <p:nvGrpSpPr>
            <p:cNvPr id="10" name="그룹 1011">
              <a:extLst>
                <a:ext uri="{FF2B5EF4-FFF2-40B4-BE49-F238E27FC236}">
                  <a16:creationId xmlns:a16="http://schemas.microsoft.com/office/drawing/2014/main" id="{ECAF13F6-2C40-4015-B87B-27CE53FE8C5C}"/>
                </a:ext>
              </a:extLst>
            </p:cNvPr>
            <p:cNvGrpSpPr/>
            <p:nvPr/>
          </p:nvGrpSpPr>
          <p:grpSpPr>
            <a:xfrm>
              <a:off x="2933947" y="5775687"/>
              <a:ext cx="329660" cy="164830"/>
              <a:chOff x="2933947" y="6516660"/>
              <a:chExt cx="329660" cy="164830"/>
            </a:xfrm>
          </p:grpSpPr>
          <p:pic>
            <p:nvPicPr>
              <p:cNvPr id="28" name="Object 32">
                <a:extLst>
                  <a:ext uri="{FF2B5EF4-FFF2-40B4-BE49-F238E27FC236}">
                    <a16:creationId xmlns:a16="http://schemas.microsoft.com/office/drawing/2014/main" id="{F9A133C0-AA0D-4CD9-A482-BC39DBD16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33947" y="6516660"/>
                <a:ext cx="329660" cy="164830"/>
              </a:xfrm>
              <a:prstGeom prst="rect">
                <a:avLst/>
              </a:prstGeom>
            </p:spPr>
          </p:pic>
        </p:grpSp>
        <p:grpSp>
          <p:nvGrpSpPr>
            <p:cNvPr id="11" name="그룹 1012">
              <a:extLst>
                <a:ext uri="{FF2B5EF4-FFF2-40B4-BE49-F238E27FC236}">
                  <a16:creationId xmlns:a16="http://schemas.microsoft.com/office/drawing/2014/main" id="{7122FAD5-6697-415B-B810-A804269EA945}"/>
                </a:ext>
              </a:extLst>
            </p:cNvPr>
            <p:cNvGrpSpPr/>
            <p:nvPr/>
          </p:nvGrpSpPr>
          <p:grpSpPr>
            <a:xfrm>
              <a:off x="3098969" y="5590260"/>
              <a:ext cx="370018" cy="370018"/>
              <a:chOff x="3098969" y="6331233"/>
              <a:chExt cx="370018" cy="370018"/>
            </a:xfrm>
          </p:grpSpPr>
          <p:pic>
            <p:nvPicPr>
              <p:cNvPr id="27" name="Object 35">
                <a:extLst>
                  <a:ext uri="{FF2B5EF4-FFF2-40B4-BE49-F238E27FC236}">
                    <a16:creationId xmlns:a16="http://schemas.microsoft.com/office/drawing/2014/main" id="{B16A6C52-C2FF-46C3-96A5-68DD7BF4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98969" y="6331233"/>
                <a:ext cx="370018" cy="370018"/>
              </a:xfrm>
              <a:prstGeom prst="rect">
                <a:avLst/>
              </a:prstGeom>
            </p:spPr>
          </p:pic>
        </p:grpSp>
        <p:grpSp>
          <p:nvGrpSpPr>
            <p:cNvPr id="12" name="그룹 1013">
              <a:extLst>
                <a:ext uri="{FF2B5EF4-FFF2-40B4-BE49-F238E27FC236}">
                  <a16:creationId xmlns:a16="http://schemas.microsoft.com/office/drawing/2014/main" id="{86525DE2-7DD2-4034-9CF9-A7DF9624C206}"/>
                </a:ext>
              </a:extLst>
            </p:cNvPr>
            <p:cNvGrpSpPr/>
            <p:nvPr/>
          </p:nvGrpSpPr>
          <p:grpSpPr>
            <a:xfrm>
              <a:off x="3613335" y="5714901"/>
              <a:ext cx="212810" cy="212810"/>
              <a:chOff x="3613335" y="6455874"/>
              <a:chExt cx="212810" cy="212810"/>
            </a:xfrm>
          </p:grpSpPr>
          <p:pic>
            <p:nvPicPr>
              <p:cNvPr id="26" name="Object 38">
                <a:extLst>
                  <a:ext uri="{FF2B5EF4-FFF2-40B4-BE49-F238E27FC236}">
                    <a16:creationId xmlns:a16="http://schemas.microsoft.com/office/drawing/2014/main" id="{0B663293-5F34-44B8-8318-BF0675AAD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13335" y="6455874"/>
                <a:ext cx="212810" cy="212810"/>
              </a:xfrm>
              <a:prstGeom prst="rect">
                <a:avLst/>
              </a:prstGeom>
            </p:spPr>
          </p:pic>
        </p:grpSp>
        <p:grpSp>
          <p:nvGrpSpPr>
            <p:cNvPr id="13" name="그룹 1014">
              <a:extLst>
                <a:ext uri="{FF2B5EF4-FFF2-40B4-BE49-F238E27FC236}">
                  <a16:creationId xmlns:a16="http://schemas.microsoft.com/office/drawing/2014/main" id="{45E95876-D114-4FB0-87B7-008F6C94FEDA}"/>
                </a:ext>
              </a:extLst>
            </p:cNvPr>
            <p:cNvGrpSpPr/>
            <p:nvPr/>
          </p:nvGrpSpPr>
          <p:grpSpPr>
            <a:xfrm>
              <a:off x="3826146" y="5711147"/>
              <a:ext cx="212810" cy="212810"/>
              <a:chOff x="3826146" y="6452120"/>
              <a:chExt cx="212810" cy="212810"/>
            </a:xfrm>
          </p:grpSpPr>
          <p:pic>
            <p:nvPicPr>
              <p:cNvPr id="25" name="Object 41">
                <a:extLst>
                  <a:ext uri="{FF2B5EF4-FFF2-40B4-BE49-F238E27FC236}">
                    <a16:creationId xmlns:a16="http://schemas.microsoft.com/office/drawing/2014/main" id="{D1933030-C2DD-41D1-8E61-CD45693AB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26146" y="6452120"/>
                <a:ext cx="212810" cy="212810"/>
              </a:xfrm>
              <a:prstGeom prst="rect">
                <a:avLst/>
              </a:prstGeom>
            </p:spPr>
          </p:pic>
        </p:grpSp>
        <p:grpSp>
          <p:nvGrpSpPr>
            <p:cNvPr id="14" name="그룹 1015">
              <a:extLst>
                <a:ext uri="{FF2B5EF4-FFF2-40B4-BE49-F238E27FC236}">
                  <a16:creationId xmlns:a16="http://schemas.microsoft.com/office/drawing/2014/main" id="{728625E3-C1DA-4F05-82F0-EEA3A2D8C57E}"/>
                </a:ext>
              </a:extLst>
            </p:cNvPr>
            <p:cNvGrpSpPr/>
            <p:nvPr/>
          </p:nvGrpSpPr>
          <p:grpSpPr>
            <a:xfrm>
              <a:off x="7233785" y="4231287"/>
              <a:ext cx="9070977" cy="1444428"/>
              <a:chOff x="7233785" y="4972260"/>
              <a:chExt cx="9070977" cy="1444428"/>
            </a:xfrm>
          </p:grpSpPr>
          <p:pic>
            <p:nvPicPr>
              <p:cNvPr id="24" name="Object 44">
                <a:extLst>
                  <a:ext uri="{FF2B5EF4-FFF2-40B4-BE49-F238E27FC236}">
                    <a16:creationId xmlns:a16="http://schemas.microsoft.com/office/drawing/2014/main" id="{F9077E61-B49B-4ADA-85E8-738559069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33785" y="4972260"/>
                <a:ext cx="9070977" cy="1444428"/>
              </a:xfrm>
              <a:prstGeom prst="rect">
                <a:avLst/>
              </a:prstGeom>
            </p:spPr>
          </p:pic>
        </p:grpSp>
        <p:grpSp>
          <p:nvGrpSpPr>
            <p:cNvPr id="15" name="그룹 1016">
              <a:extLst>
                <a:ext uri="{FF2B5EF4-FFF2-40B4-BE49-F238E27FC236}">
                  <a16:creationId xmlns:a16="http://schemas.microsoft.com/office/drawing/2014/main" id="{F5A22B55-E0BB-4BD3-B1DC-5F4137F2C105}"/>
                </a:ext>
              </a:extLst>
            </p:cNvPr>
            <p:cNvGrpSpPr/>
            <p:nvPr/>
          </p:nvGrpSpPr>
          <p:grpSpPr>
            <a:xfrm>
              <a:off x="2748615" y="5915393"/>
              <a:ext cx="2598831" cy="335673"/>
              <a:chOff x="2748615" y="6656366"/>
              <a:chExt cx="2598831" cy="335673"/>
            </a:xfrm>
          </p:grpSpPr>
          <p:pic>
            <p:nvPicPr>
              <p:cNvPr id="23" name="Object 47">
                <a:extLst>
                  <a:ext uri="{FF2B5EF4-FFF2-40B4-BE49-F238E27FC236}">
                    <a16:creationId xmlns:a16="http://schemas.microsoft.com/office/drawing/2014/main" id="{8001B77A-6827-4C42-8FCD-A73012B8E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48615" y="6656366"/>
                <a:ext cx="2598831" cy="335673"/>
              </a:xfrm>
              <a:prstGeom prst="rect">
                <a:avLst/>
              </a:prstGeom>
            </p:spPr>
          </p:pic>
        </p:grpSp>
        <p:grpSp>
          <p:nvGrpSpPr>
            <p:cNvPr id="16" name="그룹 1017">
              <a:extLst>
                <a:ext uri="{FF2B5EF4-FFF2-40B4-BE49-F238E27FC236}">
                  <a16:creationId xmlns:a16="http://schemas.microsoft.com/office/drawing/2014/main" id="{2370FAA0-4557-4A5A-8BD0-224D2AC4699D}"/>
                </a:ext>
              </a:extLst>
            </p:cNvPr>
            <p:cNvGrpSpPr/>
            <p:nvPr/>
          </p:nvGrpSpPr>
          <p:grpSpPr>
            <a:xfrm>
              <a:off x="14971712" y="5072746"/>
              <a:ext cx="905250" cy="905250"/>
              <a:chOff x="14971712" y="5813719"/>
              <a:chExt cx="905250" cy="905250"/>
            </a:xfrm>
          </p:grpSpPr>
          <p:pic>
            <p:nvPicPr>
              <p:cNvPr id="22" name="Object 50">
                <a:extLst>
                  <a:ext uri="{FF2B5EF4-FFF2-40B4-BE49-F238E27FC236}">
                    <a16:creationId xmlns:a16="http://schemas.microsoft.com/office/drawing/2014/main" id="{8B069C72-28BE-45C5-9960-BA3F81B19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71712" y="5813719"/>
                <a:ext cx="905250" cy="905250"/>
              </a:xfrm>
              <a:prstGeom prst="rect">
                <a:avLst/>
              </a:prstGeom>
            </p:spPr>
          </p:pic>
        </p:grpSp>
        <p:grpSp>
          <p:nvGrpSpPr>
            <p:cNvPr id="17" name="그룹 1018">
              <a:extLst>
                <a:ext uri="{FF2B5EF4-FFF2-40B4-BE49-F238E27FC236}">
                  <a16:creationId xmlns:a16="http://schemas.microsoft.com/office/drawing/2014/main" id="{A10B32C9-7A6A-4E38-9957-6C0152F48DEF}"/>
                </a:ext>
              </a:extLst>
            </p:cNvPr>
            <p:cNvGrpSpPr/>
            <p:nvPr/>
          </p:nvGrpSpPr>
          <p:grpSpPr>
            <a:xfrm>
              <a:off x="7486607" y="3666187"/>
              <a:ext cx="592992" cy="592992"/>
              <a:chOff x="7486607" y="4407160"/>
              <a:chExt cx="592992" cy="592992"/>
            </a:xfrm>
          </p:grpSpPr>
          <p:pic>
            <p:nvPicPr>
              <p:cNvPr id="21" name="Object 53">
                <a:extLst>
                  <a:ext uri="{FF2B5EF4-FFF2-40B4-BE49-F238E27FC236}">
                    <a16:creationId xmlns:a16="http://schemas.microsoft.com/office/drawing/2014/main" id="{109409E6-2196-47C2-8239-3416F353F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86607" y="4407160"/>
                <a:ext cx="592992" cy="592992"/>
              </a:xfrm>
              <a:prstGeom prst="rect">
                <a:avLst/>
              </a:prstGeom>
            </p:spPr>
          </p:pic>
        </p:grpSp>
        <p:sp>
          <p:nvSpPr>
            <p:cNvPr id="18" name="Object 56">
              <a:extLst>
                <a:ext uri="{FF2B5EF4-FFF2-40B4-BE49-F238E27FC236}">
                  <a16:creationId xmlns:a16="http://schemas.microsoft.com/office/drawing/2014/main" id="{D3D13938-C95D-49C8-866B-D0F6B63252FB}"/>
                </a:ext>
              </a:extLst>
            </p:cNvPr>
            <p:cNvSpPr txBox="1"/>
            <p:nvPr/>
          </p:nvSpPr>
          <p:spPr>
            <a:xfrm>
              <a:off x="1830866" y="3593820"/>
              <a:ext cx="4377187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CF9EC"/>
                  </a:solidFill>
                  <a:latin typeface="나눔고딕 ExtraBold" panose="020D0904000000000000" pitchFamily="50" charset="-127"/>
                  <a:cs typeface="KOHIBaeumOTF" pitchFamily="34" charset="0"/>
                </a:rPr>
                <a:t>CHAPTER</a:t>
              </a:r>
              <a:endParaRPr lang="en-US" dirty="0">
                <a:latin typeface="나눔고딕 Light" panose="020D0904000000000000" pitchFamily="50" charset="-127"/>
              </a:endParaRPr>
            </a:p>
          </p:txBody>
        </p:sp>
        <p:sp>
          <p:nvSpPr>
            <p:cNvPr id="19" name="Object 57">
              <a:extLst>
                <a:ext uri="{FF2B5EF4-FFF2-40B4-BE49-F238E27FC236}">
                  <a16:creationId xmlns:a16="http://schemas.microsoft.com/office/drawing/2014/main" id="{D9B47820-1B0C-4004-9A52-4285A6AA632C}"/>
                </a:ext>
              </a:extLst>
            </p:cNvPr>
            <p:cNvSpPr txBox="1"/>
            <p:nvPr/>
          </p:nvSpPr>
          <p:spPr>
            <a:xfrm>
              <a:off x="2375412" y="3932913"/>
              <a:ext cx="3269048" cy="16312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0000" dirty="0">
                  <a:solidFill>
                    <a:srgbClr val="005F30"/>
                  </a:solidFill>
                  <a:latin typeface="나눔고딕 ExtraBold" panose="020D0904000000000000" pitchFamily="50" charset="-127"/>
                  <a:cs typeface="KOHIBaeumOTF" pitchFamily="34" charset="0"/>
                </a:rPr>
                <a:t>02</a:t>
              </a:r>
              <a:endParaRPr lang="en-US" dirty="0">
                <a:latin typeface="나눔고딕 Light" panose="020D0904000000000000" pitchFamily="50" charset="-127"/>
              </a:endParaRPr>
            </a:p>
          </p:txBody>
        </p:sp>
        <p:sp>
          <p:nvSpPr>
            <p:cNvPr id="20" name="Object 62">
              <a:extLst>
                <a:ext uri="{FF2B5EF4-FFF2-40B4-BE49-F238E27FC236}">
                  <a16:creationId xmlns:a16="http://schemas.microsoft.com/office/drawing/2014/main" id="{9BEB56A8-2564-4E63-B4AF-46AAB22EE69B}"/>
                </a:ext>
              </a:extLst>
            </p:cNvPr>
            <p:cNvSpPr txBox="1"/>
            <p:nvPr/>
          </p:nvSpPr>
          <p:spPr>
            <a:xfrm>
              <a:off x="7486607" y="4661113"/>
              <a:ext cx="881815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200" dirty="0">
                  <a:solidFill>
                    <a:srgbClr val="005F30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  <a:cs typeface="KOHINanumOTF Light" pitchFamily="34" charset="0"/>
                </a:rPr>
                <a:t>프로젝트 개요</a:t>
              </a:r>
              <a:endParaRPr lang="en-US" sz="32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59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5F30"/>
                </a:solidFill>
                <a:latin typeface="이사만루체 Medium" panose="00000600000000000000" pitchFamily="2" charset="-127"/>
                <a:cs typeface="KOHINanumOTF Light" pitchFamily="34" charset="0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195543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-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CF9EC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52" name="Object 69">
            <a:extLst>
              <a:ext uri="{FF2B5EF4-FFF2-40B4-BE49-F238E27FC236}">
                <a16:creationId xmlns:a16="http://schemas.microsoft.com/office/drawing/2014/main" id="{ABC76868-BEA7-4574-A0BD-3E9A8B2A1C61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 서비스 소개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B1A577E4-C784-4F85-8EAC-89869D4DA232}"/>
              </a:ext>
            </a:extLst>
          </p:cNvPr>
          <p:cNvGrpSpPr/>
          <p:nvPr/>
        </p:nvGrpSpPr>
        <p:grpSpPr>
          <a:xfrm>
            <a:off x="2170462" y="2885426"/>
            <a:ext cx="13944790" cy="6810246"/>
            <a:chOff x="3377852" y="2676524"/>
            <a:chExt cx="14824529" cy="7239886"/>
          </a:xfrm>
        </p:grpSpPr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AC5F585E-D87B-471F-9B14-0BF0DFCD6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7852" y="2676524"/>
              <a:ext cx="14824529" cy="723988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FB56CC3-B268-4EE0-9D69-E308791EE327}"/>
              </a:ext>
            </a:extLst>
          </p:cNvPr>
          <p:cNvGrpSpPr/>
          <p:nvPr/>
        </p:nvGrpSpPr>
        <p:grpSpPr>
          <a:xfrm>
            <a:off x="4862895" y="2885426"/>
            <a:ext cx="8559924" cy="6756421"/>
            <a:chOff x="4450149" y="2127928"/>
            <a:chExt cx="9387702" cy="7409793"/>
          </a:xfrm>
        </p:grpSpPr>
        <p:grpSp>
          <p:nvGrpSpPr>
            <p:cNvPr id="51" name="그룹 1003">
              <a:extLst>
                <a:ext uri="{FF2B5EF4-FFF2-40B4-BE49-F238E27FC236}">
                  <a16:creationId xmlns:a16="http://schemas.microsoft.com/office/drawing/2014/main" id="{68D2A39E-B00A-4FEB-B37C-7C0E09AE7338}"/>
                </a:ext>
              </a:extLst>
            </p:cNvPr>
            <p:cNvGrpSpPr/>
            <p:nvPr/>
          </p:nvGrpSpPr>
          <p:grpSpPr>
            <a:xfrm>
              <a:off x="4450149" y="2127928"/>
              <a:ext cx="9282420" cy="7409793"/>
              <a:chOff x="4153016" y="2481877"/>
              <a:chExt cx="9282420" cy="7409793"/>
            </a:xfrm>
          </p:grpSpPr>
          <p:pic>
            <p:nvPicPr>
              <p:cNvPr id="59" name="Object 8">
                <a:extLst>
                  <a:ext uri="{FF2B5EF4-FFF2-40B4-BE49-F238E27FC236}">
                    <a16:creationId xmlns:a16="http://schemas.microsoft.com/office/drawing/2014/main" id="{AC46788B-D117-4784-ACD9-4F30213C3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153016" y="2481877"/>
                <a:ext cx="9282420" cy="7409793"/>
              </a:xfrm>
              <a:prstGeom prst="rect">
                <a:avLst/>
              </a:prstGeom>
            </p:spPr>
          </p:pic>
        </p:grpSp>
        <p:grpSp>
          <p:nvGrpSpPr>
            <p:cNvPr id="54" name="그룹 1004">
              <a:extLst>
                <a:ext uri="{FF2B5EF4-FFF2-40B4-BE49-F238E27FC236}">
                  <a16:creationId xmlns:a16="http://schemas.microsoft.com/office/drawing/2014/main" id="{440B2749-35F4-45F9-89D0-DA64F7B2752A}"/>
                </a:ext>
              </a:extLst>
            </p:cNvPr>
            <p:cNvGrpSpPr/>
            <p:nvPr/>
          </p:nvGrpSpPr>
          <p:grpSpPr>
            <a:xfrm>
              <a:off x="6594063" y="4445070"/>
              <a:ext cx="1942857" cy="1942857"/>
              <a:chOff x="6594063" y="4445070"/>
              <a:chExt cx="1942857" cy="1942857"/>
            </a:xfrm>
          </p:grpSpPr>
          <p:pic>
            <p:nvPicPr>
              <p:cNvPr id="58" name="Object 11">
                <a:extLst>
                  <a:ext uri="{FF2B5EF4-FFF2-40B4-BE49-F238E27FC236}">
                    <a16:creationId xmlns:a16="http://schemas.microsoft.com/office/drawing/2014/main" id="{794D370B-2714-4818-A79F-6EB01586C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94063" y="4445070"/>
                <a:ext cx="1942857" cy="1942857"/>
              </a:xfrm>
              <a:prstGeom prst="rect">
                <a:avLst/>
              </a:prstGeom>
            </p:spPr>
          </p:pic>
        </p:grpSp>
        <p:grpSp>
          <p:nvGrpSpPr>
            <p:cNvPr id="55" name="그룹 1005">
              <a:extLst>
                <a:ext uri="{FF2B5EF4-FFF2-40B4-BE49-F238E27FC236}">
                  <a16:creationId xmlns:a16="http://schemas.microsoft.com/office/drawing/2014/main" id="{7D956B22-4707-48C1-90E8-6BB100CDB949}"/>
                </a:ext>
              </a:extLst>
            </p:cNvPr>
            <p:cNvGrpSpPr/>
            <p:nvPr/>
          </p:nvGrpSpPr>
          <p:grpSpPr>
            <a:xfrm>
              <a:off x="7903797" y="3844663"/>
              <a:ext cx="5934054" cy="713711"/>
              <a:chOff x="7903797" y="3844663"/>
              <a:chExt cx="5934054" cy="713711"/>
            </a:xfrm>
          </p:grpSpPr>
          <p:pic>
            <p:nvPicPr>
              <p:cNvPr id="57" name="Object 14">
                <a:extLst>
                  <a:ext uri="{FF2B5EF4-FFF2-40B4-BE49-F238E27FC236}">
                    <a16:creationId xmlns:a16="http://schemas.microsoft.com/office/drawing/2014/main" id="{7CC7CC55-9F99-4F1A-880C-03A8E3013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03797" y="3844663"/>
                <a:ext cx="5934054" cy="713711"/>
              </a:xfrm>
              <a:prstGeom prst="rect">
                <a:avLst/>
              </a:prstGeom>
            </p:spPr>
          </p:pic>
        </p:grpSp>
        <p:pic>
          <p:nvPicPr>
            <p:cNvPr id="56" name="Object 17">
              <a:extLst>
                <a:ext uri="{FF2B5EF4-FFF2-40B4-BE49-F238E27FC236}">
                  <a16:creationId xmlns:a16="http://schemas.microsoft.com/office/drawing/2014/main" id="{AABF0901-444C-49BD-ABDB-D88D9F77D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2092" y="3820781"/>
              <a:ext cx="5777131" cy="916864"/>
            </a:xfrm>
            <a:prstGeom prst="rect">
              <a:avLst/>
            </a:prstGeom>
          </p:spPr>
        </p:pic>
      </p:grpSp>
      <p:sp>
        <p:nvSpPr>
          <p:cNvPr id="60" name="Object 38">
            <a:extLst>
              <a:ext uri="{FF2B5EF4-FFF2-40B4-BE49-F238E27FC236}">
                <a16:creationId xmlns:a16="http://schemas.microsoft.com/office/drawing/2014/main" id="{E923489F-AC35-40C7-92B0-35BB5927F4FF}"/>
              </a:ext>
            </a:extLst>
          </p:cNvPr>
          <p:cNvSpPr txBox="1"/>
          <p:nvPr/>
        </p:nvSpPr>
        <p:spPr>
          <a:xfrm>
            <a:off x="78486" y="1666617"/>
            <a:ext cx="1820951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5F30"/>
                </a:solidFill>
                <a:latin typeface="나눔고딕 ExtraBold" panose="020D0904000000000000" pitchFamily="50" charset="-127"/>
              </a:rPr>
              <a:t>APPLICATION INTRODUCTION</a:t>
            </a:r>
            <a:endParaRPr lang="en-US" dirty="0">
              <a:latin typeface="나눔고딕 Light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6667" y="761905"/>
            <a:ext cx="13419048" cy="533333"/>
            <a:chOff x="3466667" y="761905"/>
            <a:chExt cx="13419048" cy="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6667" y="761905"/>
              <a:ext cx="13419048" cy="5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761905"/>
            <a:ext cx="1574603" cy="533333"/>
            <a:chOff x="1523810" y="761905"/>
            <a:chExt cx="1574603" cy="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810" y="761905"/>
              <a:ext cx="1574603" cy="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3810" y="761905"/>
            <a:ext cx="533333" cy="533333"/>
            <a:chOff x="1523810" y="761905"/>
            <a:chExt cx="533333" cy="5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761905"/>
              <a:ext cx="533333" cy="5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4444" y="1015476"/>
            <a:ext cx="514286" cy="7143"/>
            <a:chOff x="1794444" y="1015476"/>
            <a:chExt cx="514286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794444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06825" y="1015476"/>
            <a:ext cx="514286" cy="7143"/>
            <a:chOff x="2306825" y="1015476"/>
            <a:chExt cx="514286" cy="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06825" y="1015476"/>
              <a:ext cx="514286" cy="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3810" y="1487289"/>
            <a:ext cx="15361905" cy="8380611"/>
            <a:chOff x="5453286" y="3297787"/>
            <a:chExt cx="11432428" cy="60896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3286" y="3297787"/>
              <a:ext cx="11432428" cy="60896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1060" y="1514403"/>
            <a:ext cx="1355041" cy="1355041"/>
            <a:chOff x="6355604" y="4072411"/>
            <a:chExt cx="1355041" cy="13550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5604" y="4072411"/>
              <a:ext cx="1355041" cy="13550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1108" y="1388876"/>
            <a:ext cx="954849" cy="954849"/>
            <a:chOff x="6821749" y="4617167"/>
            <a:chExt cx="954849" cy="95484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1749" y="4617167"/>
              <a:ext cx="954849" cy="9548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885715" y="9429121"/>
            <a:ext cx="701519" cy="701519"/>
            <a:chOff x="13925275" y="6206101"/>
            <a:chExt cx="701519" cy="7015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25275" y="6206101"/>
              <a:ext cx="701519" cy="7015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038581" y="8855522"/>
            <a:ext cx="1120045" cy="1120045"/>
            <a:chOff x="13925275" y="5572016"/>
            <a:chExt cx="1120045" cy="11200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25275" y="5572016"/>
              <a:ext cx="1120045" cy="11200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7119" y="9291005"/>
            <a:ext cx="650598" cy="650598"/>
            <a:chOff x="14873431" y="8435072"/>
            <a:chExt cx="650598" cy="65059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73431" y="8435072"/>
              <a:ext cx="650598" cy="650598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189686" y="860318"/>
            <a:ext cx="2428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5F30"/>
                </a:solidFill>
                <a:latin typeface="이사만루체 Medium" panose="00000600000000000000" pitchFamily="2" charset="-127"/>
                <a:cs typeface="KOHINanumOTF Light" pitchFamily="34" charset="0"/>
              </a:rPr>
              <a:t>~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554762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CF9EC"/>
                </a:solidFill>
                <a:latin typeface="이사만루체 Medium" panose="00000600000000000000" pitchFamily="2" charset="-127"/>
              </a:rPr>
              <a:t>2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589686" y="860318"/>
            <a:ext cx="4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5F30"/>
                </a:solidFill>
                <a:latin typeface="이사만루체 Medium" panose="00000600000000000000" pitchFamily="2" charset="-127"/>
              </a:rPr>
              <a:t>3</a:t>
            </a:r>
            <a:endParaRPr lang="en-US" dirty="0">
              <a:latin typeface="나눔고딕 Light" panose="020D0904000000000000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D9721-8A02-4ED7-A5C7-E9423D054C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65" y="1714500"/>
            <a:ext cx="13167421" cy="7983365"/>
          </a:xfrm>
          <a:prstGeom prst="rect">
            <a:avLst/>
          </a:prstGeom>
        </p:spPr>
      </p:pic>
      <p:sp>
        <p:nvSpPr>
          <p:cNvPr id="31" name="Object 69">
            <a:extLst>
              <a:ext uri="{FF2B5EF4-FFF2-40B4-BE49-F238E27FC236}">
                <a16:creationId xmlns:a16="http://schemas.microsoft.com/office/drawing/2014/main" id="{16201B33-E3BB-4B84-B33D-E735766EE580}"/>
              </a:ext>
            </a:extLst>
          </p:cNvPr>
          <p:cNvSpPr txBox="1"/>
          <p:nvPr/>
        </p:nvSpPr>
        <p:spPr>
          <a:xfrm>
            <a:off x="12770022" y="828154"/>
            <a:ext cx="3649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solidFill>
                  <a:srgbClr val="005F3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구성도</a:t>
            </a:r>
            <a:endParaRPr 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DB1ED75-1245-4F32-BA33-5DA5ECB322C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E776D14A-06E3-4771-ACF4-19EEF7D7C726}"/>
                </a:ext>
              </a:extLst>
            </p:cNvPr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33" name="Object 2">
                <a:extLst>
                  <a:ext uri="{FF2B5EF4-FFF2-40B4-BE49-F238E27FC236}">
                    <a16:creationId xmlns:a16="http://schemas.microsoft.com/office/drawing/2014/main" id="{3454209B-7A82-480F-9312-9FB9F561F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6" name="그룹 1007">
              <a:extLst>
                <a:ext uri="{FF2B5EF4-FFF2-40B4-BE49-F238E27FC236}">
                  <a16:creationId xmlns:a16="http://schemas.microsoft.com/office/drawing/2014/main" id="{012963FC-0B66-44F2-AB11-46A16C2732B5}"/>
                </a:ext>
              </a:extLst>
            </p:cNvPr>
            <p:cNvGrpSpPr/>
            <p:nvPr/>
          </p:nvGrpSpPr>
          <p:grpSpPr>
            <a:xfrm>
              <a:off x="5202225" y="4000500"/>
              <a:ext cx="1844132" cy="1844132"/>
              <a:chOff x="5202225" y="4741473"/>
              <a:chExt cx="1844132" cy="1844132"/>
            </a:xfrm>
          </p:grpSpPr>
          <p:pic>
            <p:nvPicPr>
              <p:cNvPr id="32" name="Object 20">
                <a:extLst>
                  <a:ext uri="{FF2B5EF4-FFF2-40B4-BE49-F238E27FC236}">
                    <a16:creationId xmlns:a16="http://schemas.microsoft.com/office/drawing/2014/main" id="{28B8CDDE-5F93-4F5D-88DA-70A786012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700000">
                <a:off x="5202225" y="4741473"/>
                <a:ext cx="1844132" cy="1844132"/>
              </a:xfrm>
              <a:prstGeom prst="rect">
                <a:avLst/>
              </a:prstGeom>
            </p:spPr>
          </p:pic>
        </p:grpSp>
        <p:grpSp>
          <p:nvGrpSpPr>
            <p:cNvPr id="7" name="그룹 1008">
              <a:extLst>
                <a:ext uri="{FF2B5EF4-FFF2-40B4-BE49-F238E27FC236}">
                  <a16:creationId xmlns:a16="http://schemas.microsoft.com/office/drawing/2014/main" id="{22B21D1E-B7F2-47D0-8B33-83D352B5AD42}"/>
                </a:ext>
              </a:extLst>
            </p:cNvPr>
            <p:cNvGrpSpPr/>
            <p:nvPr/>
          </p:nvGrpSpPr>
          <p:grpSpPr>
            <a:xfrm>
              <a:off x="4812915" y="5711147"/>
              <a:ext cx="426646" cy="213323"/>
              <a:chOff x="4812915" y="6452120"/>
              <a:chExt cx="426646" cy="213323"/>
            </a:xfrm>
          </p:grpSpPr>
          <p:pic>
            <p:nvPicPr>
              <p:cNvPr id="31" name="Object 23">
                <a:extLst>
                  <a:ext uri="{FF2B5EF4-FFF2-40B4-BE49-F238E27FC236}">
                    <a16:creationId xmlns:a16="http://schemas.microsoft.com/office/drawing/2014/main" id="{8166FAC3-3318-450A-875F-91B15FD0D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12915" y="6452120"/>
                <a:ext cx="426646" cy="213323"/>
              </a:xfrm>
              <a:prstGeom prst="rect">
                <a:avLst/>
              </a:prstGeom>
            </p:spPr>
          </p:pic>
        </p:grpSp>
        <p:grpSp>
          <p:nvGrpSpPr>
            <p:cNvPr id="8" name="그룹 1009">
              <a:extLst>
                <a:ext uri="{FF2B5EF4-FFF2-40B4-BE49-F238E27FC236}">
                  <a16:creationId xmlns:a16="http://schemas.microsoft.com/office/drawing/2014/main" id="{A01CF69F-B62C-4AB9-87FC-5FDE852BB984}"/>
                </a:ext>
              </a:extLst>
            </p:cNvPr>
            <p:cNvGrpSpPr/>
            <p:nvPr/>
          </p:nvGrpSpPr>
          <p:grpSpPr>
            <a:xfrm>
              <a:off x="4509956" y="5458512"/>
              <a:ext cx="493666" cy="493666"/>
              <a:chOff x="4509956" y="6199485"/>
              <a:chExt cx="493666" cy="493666"/>
            </a:xfrm>
          </p:grpSpPr>
          <p:pic>
            <p:nvPicPr>
              <p:cNvPr id="30" name="Object 26">
                <a:extLst>
                  <a:ext uri="{FF2B5EF4-FFF2-40B4-BE49-F238E27FC236}">
                    <a16:creationId xmlns:a16="http://schemas.microsoft.com/office/drawing/2014/main" id="{F061266A-A1AC-416C-8432-4A7AF2881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09956" y="6199485"/>
                <a:ext cx="493666" cy="493666"/>
              </a:xfrm>
              <a:prstGeom prst="rect">
                <a:avLst/>
              </a:prstGeom>
            </p:spPr>
          </p:pic>
        </p:grpSp>
        <p:grpSp>
          <p:nvGrpSpPr>
            <p:cNvPr id="9" name="그룹 1010">
              <a:extLst>
                <a:ext uri="{FF2B5EF4-FFF2-40B4-BE49-F238E27FC236}">
                  <a16:creationId xmlns:a16="http://schemas.microsoft.com/office/drawing/2014/main" id="{1ECE2910-BA40-4C47-AD45-9ADF564A6F78}"/>
                </a:ext>
              </a:extLst>
            </p:cNvPr>
            <p:cNvGrpSpPr/>
            <p:nvPr/>
          </p:nvGrpSpPr>
          <p:grpSpPr>
            <a:xfrm>
              <a:off x="3157820" y="5719771"/>
              <a:ext cx="418737" cy="209368"/>
              <a:chOff x="3157820" y="6460744"/>
              <a:chExt cx="418737" cy="209368"/>
            </a:xfrm>
          </p:grpSpPr>
          <p:pic>
            <p:nvPicPr>
              <p:cNvPr id="29" name="Object 29">
                <a:extLst>
                  <a:ext uri="{FF2B5EF4-FFF2-40B4-BE49-F238E27FC236}">
                    <a16:creationId xmlns:a16="http://schemas.microsoft.com/office/drawing/2014/main" id="{C6543E55-DCF6-4ADC-978E-6E1C9BA45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57820" y="6460744"/>
                <a:ext cx="418737" cy="209368"/>
              </a:xfrm>
              <a:prstGeom prst="rect">
                <a:avLst/>
              </a:prstGeom>
            </p:spPr>
          </p:pic>
        </p:grpSp>
        <p:grpSp>
          <p:nvGrpSpPr>
            <p:cNvPr id="10" name="그룹 1011">
              <a:extLst>
                <a:ext uri="{FF2B5EF4-FFF2-40B4-BE49-F238E27FC236}">
                  <a16:creationId xmlns:a16="http://schemas.microsoft.com/office/drawing/2014/main" id="{ECAF13F6-2C40-4015-B87B-27CE53FE8C5C}"/>
                </a:ext>
              </a:extLst>
            </p:cNvPr>
            <p:cNvGrpSpPr/>
            <p:nvPr/>
          </p:nvGrpSpPr>
          <p:grpSpPr>
            <a:xfrm>
              <a:off x="2933947" y="5775687"/>
              <a:ext cx="329660" cy="164830"/>
              <a:chOff x="2933947" y="6516660"/>
              <a:chExt cx="329660" cy="164830"/>
            </a:xfrm>
          </p:grpSpPr>
          <p:pic>
            <p:nvPicPr>
              <p:cNvPr id="28" name="Object 32">
                <a:extLst>
                  <a:ext uri="{FF2B5EF4-FFF2-40B4-BE49-F238E27FC236}">
                    <a16:creationId xmlns:a16="http://schemas.microsoft.com/office/drawing/2014/main" id="{F9A133C0-AA0D-4CD9-A482-BC39DBD16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33947" y="6516660"/>
                <a:ext cx="329660" cy="164830"/>
              </a:xfrm>
              <a:prstGeom prst="rect">
                <a:avLst/>
              </a:prstGeom>
            </p:spPr>
          </p:pic>
        </p:grpSp>
        <p:grpSp>
          <p:nvGrpSpPr>
            <p:cNvPr id="11" name="그룹 1012">
              <a:extLst>
                <a:ext uri="{FF2B5EF4-FFF2-40B4-BE49-F238E27FC236}">
                  <a16:creationId xmlns:a16="http://schemas.microsoft.com/office/drawing/2014/main" id="{7122FAD5-6697-415B-B810-A804269EA945}"/>
                </a:ext>
              </a:extLst>
            </p:cNvPr>
            <p:cNvGrpSpPr/>
            <p:nvPr/>
          </p:nvGrpSpPr>
          <p:grpSpPr>
            <a:xfrm>
              <a:off x="3098969" y="5590260"/>
              <a:ext cx="370018" cy="370018"/>
              <a:chOff x="3098969" y="6331233"/>
              <a:chExt cx="370018" cy="370018"/>
            </a:xfrm>
          </p:grpSpPr>
          <p:pic>
            <p:nvPicPr>
              <p:cNvPr id="27" name="Object 35">
                <a:extLst>
                  <a:ext uri="{FF2B5EF4-FFF2-40B4-BE49-F238E27FC236}">
                    <a16:creationId xmlns:a16="http://schemas.microsoft.com/office/drawing/2014/main" id="{B16A6C52-C2FF-46C3-96A5-68DD7BF4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98969" y="6331233"/>
                <a:ext cx="370018" cy="370018"/>
              </a:xfrm>
              <a:prstGeom prst="rect">
                <a:avLst/>
              </a:prstGeom>
            </p:spPr>
          </p:pic>
        </p:grpSp>
        <p:grpSp>
          <p:nvGrpSpPr>
            <p:cNvPr id="12" name="그룹 1013">
              <a:extLst>
                <a:ext uri="{FF2B5EF4-FFF2-40B4-BE49-F238E27FC236}">
                  <a16:creationId xmlns:a16="http://schemas.microsoft.com/office/drawing/2014/main" id="{86525DE2-7DD2-4034-9CF9-A7DF9624C206}"/>
                </a:ext>
              </a:extLst>
            </p:cNvPr>
            <p:cNvGrpSpPr/>
            <p:nvPr/>
          </p:nvGrpSpPr>
          <p:grpSpPr>
            <a:xfrm>
              <a:off x="3613335" y="5714901"/>
              <a:ext cx="212810" cy="212810"/>
              <a:chOff x="3613335" y="6455874"/>
              <a:chExt cx="212810" cy="212810"/>
            </a:xfrm>
          </p:grpSpPr>
          <p:pic>
            <p:nvPicPr>
              <p:cNvPr id="26" name="Object 38">
                <a:extLst>
                  <a:ext uri="{FF2B5EF4-FFF2-40B4-BE49-F238E27FC236}">
                    <a16:creationId xmlns:a16="http://schemas.microsoft.com/office/drawing/2014/main" id="{0B663293-5F34-44B8-8318-BF0675AAD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13335" y="6455874"/>
                <a:ext cx="212810" cy="212810"/>
              </a:xfrm>
              <a:prstGeom prst="rect">
                <a:avLst/>
              </a:prstGeom>
            </p:spPr>
          </p:pic>
        </p:grpSp>
        <p:grpSp>
          <p:nvGrpSpPr>
            <p:cNvPr id="13" name="그룹 1014">
              <a:extLst>
                <a:ext uri="{FF2B5EF4-FFF2-40B4-BE49-F238E27FC236}">
                  <a16:creationId xmlns:a16="http://schemas.microsoft.com/office/drawing/2014/main" id="{45E95876-D114-4FB0-87B7-008F6C94FEDA}"/>
                </a:ext>
              </a:extLst>
            </p:cNvPr>
            <p:cNvGrpSpPr/>
            <p:nvPr/>
          </p:nvGrpSpPr>
          <p:grpSpPr>
            <a:xfrm>
              <a:off x="3826146" y="5711147"/>
              <a:ext cx="212810" cy="212810"/>
              <a:chOff x="3826146" y="6452120"/>
              <a:chExt cx="212810" cy="212810"/>
            </a:xfrm>
          </p:grpSpPr>
          <p:pic>
            <p:nvPicPr>
              <p:cNvPr id="25" name="Object 41">
                <a:extLst>
                  <a:ext uri="{FF2B5EF4-FFF2-40B4-BE49-F238E27FC236}">
                    <a16:creationId xmlns:a16="http://schemas.microsoft.com/office/drawing/2014/main" id="{D1933030-C2DD-41D1-8E61-CD45693AB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26146" y="6452120"/>
                <a:ext cx="212810" cy="212810"/>
              </a:xfrm>
              <a:prstGeom prst="rect">
                <a:avLst/>
              </a:prstGeom>
            </p:spPr>
          </p:pic>
        </p:grpSp>
        <p:grpSp>
          <p:nvGrpSpPr>
            <p:cNvPr id="14" name="그룹 1015">
              <a:extLst>
                <a:ext uri="{FF2B5EF4-FFF2-40B4-BE49-F238E27FC236}">
                  <a16:creationId xmlns:a16="http://schemas.microsoft.com/office/drawing/2014/main" id="{728625E3-C1DA-4F05-82F0-EEA3A2D8C57E}"/>
                </a:ext>
              </a:extLst>
            </p:cNvPr>
            <p:cNvGrpSpPr/>
            <p:nvPr/>
          </p:nvGrpSpPr>
          <p:grpSpPr>
            <a:xfrm>
              <a:off x="7233785" y="4231287"/>
              <a:ext cx="9070977" cy="1444428"/>
              <a:chOff x="7233785" y="4972260"/>
              <a:chExt cx="9070977" cy="1444428"/>
            </a:xfrm>
          </p:grpSpPr>
          <p:pic>
            <p:nvPicPr>
              <p:cNvPr id="24" name="Object 44">
                <a:extLst>
                  <a:ext uri="{FF2B5EF4-FFF2-40B4-BE49-F238E27FC236}">
                    <a16:creationId xmlns:a16="http://schemas.microsoft.com/office/drawing/2014/main" id="{F9077E61-B49B-4ADA-85E8-738559069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33785" y="4972260"/>
                <a:ext cx="9070977" cy="1444428"/>
              </a:xfrm>
              <a:prstGeom prst="rect">
                <a:avLst/>
              </a:prstGeom>
            </p:spPr>
          </p:pic>
        </p:grpSp>
        <p:grpSp>
          <p:nvGrpSpPr>
            <p:cNvPr id="15" name="그룹 1016">
              <a:extLst>
                <a:ext uri="{FF2B5EF4-FFF2-40B4-BE49-F238E27FC236}">
                  <a16:creationId xmlns:a16="http://schemas.microsoft.com/office/drawing/2014/main" id="{F5A22B55-E0BB-4BD3-B1DC-5F4137F2C105}"/>
                </a:ext>
              </a:extLst>
            </p:cNvPr>
            <p:cNvGrpSpPr/>
            <p:nvPr/>
          </p:nvGrpSpPr>
          <p:grpSpPr>
            <a:xfrm>
              <a:off x="2748615" y="5915393"/>
              <a:ext cx="2598831" cy="335673"/>
              <a:chOff x="2748615" y="6656366"/>
              <a:chExt cx="2598831" cy="335673"/>
            </a:xfrm>
          </p:grpSpPr>
          <p:pic>
            <p:nvPicPr>
              <p:cNvPr id="23" name="Object 47">
                <a:extLst>
                  <a:ext uri="{FF2B5EF4-FFF2-40B4-BE49-F238E27FC236}">
                    <a16:creationId xmlns:a16="http://schemas.microsoft.com/office/drawing/2014/main" id="{8001B77A-6827-4C42-8FCD-A73012B8E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48615" y="6656366"/>
                <a:ext cx="2598831" cy="335673"/>
              </a:xfrm>
              <a:prstGeom prst="rect">
                <a:avLst/>
              </a:prstGeom>
            </p:spPr>
          </p:pic>
        </p:grpSp>
        <p:grpSp>
          <p:nvGrpSpPr>
            <p:cNvPr id="16" name="그룹 1017">
              <a:extLst>
                <a:ext uri="{FF2B5EF4-FFF2-40B4-BE49-F238E27FC236}">
                  <a16:creationId xmlns:a16="http://schemas.microsoft.com/office/drawing/2014/main" id="{2370FAA0-4557-4A5A-8BD0-224D2AC4699D}"/>
                </a:ext>
              </a:extLst>
            </p:cNvPr>
            <p:cNvGrpSpPr/>
            <p:nvPr/>
          </p:nvGrpSpPr>
          <p:grpSpPr>
            <a:xfrm>
              <a:off x="14971712" y="5072746"/>
              <a:ext cx="905250" cy="905250"/>
              <a:chOff x="14971712" y="5813719"/>
              <a:chExt cx="905250" cy="905250"/>
            </a:xfrm>
          </p:grpSpPr>
          <p:pic>
            <p:nvPicPr>
              <p:cNvPr id="22" name="Object 50">
                <a:extLst>
                  <a:ext uri="{FF2B5EF4-FFF2-40B4-BE49-F238E27FC236}">
                    <a16:creationId xmlns:a16="http://schemas.microsoft.com/office/drawing/2014/main" id="{8B069C72-28BE-45C5-9960-BA3F81B19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71712" y="5813719"/>
                <a:ext cx="905250" cy="905250"/>
              </a:xfrm>
              <a:prstGeom prst="rect">
                <a:avLst/>
              </a:prstGeom>
            </p:spPr>
          </p:pic>
        </p:grpSp>
        <p:grpSp>
          <p:nvGrpSpPr>
            <p:cNvPr id="17" name="그룹 1018">
              <a:extLst>
                <a:ext uri="{FF2B5EF4-FFF2-40B4-BE49-F238E27FC236}">
                  <a16:creationId xmlns:a16="http://schemas.microsoft.com/office/drawing/2014/main" id="{A10B32C9-7A6A-4E38-9957-6C0152F48DEF}"/>
                </a:ext>
              </a:extLst>
            </p:cNvPr>
            <p:cNvGrpSpPr/>
            <p:nvPr/>
          </p:nvGrpSpPr>
          <p:grpSpPr>
            <a:xfrm>
              <a:off x="7486607" y="3666187"/>
              <a:ext cx="592992" cy="592992"/>
              <a:chOff x="7486607" y="4407160"/>
              <a:chExt cx="592992" cy="592992"/>
            </a:xfrm>
          </p:grpSpPr>
          <p:pic>
            <p:nvPicPr>
              <p:cNvPr id="21" name="Object 53">
                <a:extLst>
                  <a:ext uri="{FF2B5EF4-FFF2-40B4-BE49-F238E27FC236}">
                    <a16:creationId xmlns:a16="http://schemas.microsoft.com/office/drawing/2014/main" id="{109409E6-2196-47C2-8239-3416F353F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86607" y="4407160"/>
                <a:ext cx="592992" cy="592992"/>
              </a:xfrm>
              <a:prstGeom prst="rect">
                <a:avLst/>
              </a:prstGeom>
            </p:spPr>
          </p:pic>
        </p:grpSp>
        <p:sp>
          <p:nvSpPr>
            <p:cNvPr id="18" name="Object 56">
              <a:extLst>
                <a:ext uri="{FF2B5EF4-FFF2-40B4-BE49-F238E27FC236}">
                  <a16:creationId xmlns:a16="http://schemas.microsoft.com/office/drawing/2014/main" id="{D3D13938-C95D-49C8-866B-D0F6B63252FB}"/>
                </a:ext>
              </a:extLst>
            </p:cNvPr>
            <p:cNvSpPr txBox="1"/>
            <p:nvPr/>
          </p:nvSpPr>
          <p:spPr>
            <a:xfrm>
              <a:off x="1830866" y="3593820"/>
              <a:ext cx="4377187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CF9EC"/>
                  </a:solidFill>
                  <a:latin typeface="나눔고딕 ExtraBold" panose="020D0904000000000000" pitchFamily="50" charset="-127"/>
                  <a:cs typeface="KOHIBaeumOTF" pitchFamily="34" charset="0"/>
                </a:rPr>
                <a:t>CHAPTER</a:t>
              </a:r>
              <a:endParaRPr lang="en-US" dirty="0">
                <a:latin typeface="나눔고딕 Light" panose="020D0904000000000000" pitchFamily="50" charset="-127"/>
              </a:endParaRPr>
            </a:p>
          </p:txBody>
        </p:sp>
        <p:sp>
          <p:nvSpPr>
            <p:cNvPr id="19" name="Object 57">
              <a:extLst>
                <a:ext uri="{FF2B5EF4-FFF2-40B4-BE49-F238E27FC236}">
                  <a16:creationId xmlns:a16="http://schemas.microsoft.com/office/drawing/2014/main" id="{D9B47820-1B0C-4004-9A52-4285A6AA632C}"/>
                </a:ext>
              </a:extLst>
            </p:cNvPr>
            <p:cNvSpPr txBox="1"/>
            <p:nvPr/>
          </p:nvSpPr>
          <p:spPr>
            <a:xfrm>
              <a:off x="2375412" y="3932913"/>
              <a:ext cx="3269048" cy="16312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0000" dirty="0">
                  <a:solidFill>
                    <a:srgbClr val="005F30"/>
                  </a:solidFill>
                  <a:latin typeface="나눔고딕 ExtraBold" panose="020D0904000000000000" pitchFamily="50" charset="-127"/>
                  <a:cs typeface="KOHIBaeumOTF" pitchFamily="34" charset="0"/>
                </a:rPr>
                <a:t>03</a:t>
              </a:r>
              <a:endParaRPr lang="en-US" dirty="0">
                <a:latin typeface="나눔고딕 Light" panose="020D0904000000000000" pitchFamily="50" charset="-127"/>
              </a:endParaRPr>
            </a:p>
          </p:txBody>
        </p:sp>
        <p:sp>
          <p:nvSpPr>
            <p:cNvPr id="20" name="Object 62">
              <a:extLst>
                <a:ext uri="{FF2B5EF4-FFF2-40B4-BE49-F238E27FC236}">
                  <a16:creationId xmlns:a16="http://schemas.microsoft.com/office/drawing/2014/main" id="{9BEB56A8-2564-4E63-B4AF-46AAB22EE69B}"/>
                </a:ext>
              </a:extLst>
            </p:cNvPr>
            <p:cNvSpPr txBox="1"/>
            <p:nvPr/>
          </p:nvSpPr>
          <p:spPr>
            <a:xfrm>
              <a:off x="7486607" y="4661113"/>
              <a:ext cx="881815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200" dirty="0">
                  <a:solidFill>
                    <a:srgbClr val="005F30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  <a:cs typeface="KOHINanumOTF Light" pitchFamily="34" charset="0"/>
                </a:rPr>
                <a:t>프로젝트 주요 기능 설명</a:t>
              </a:r>
              <a:endParaRPr lang="en-US" sz="32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70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1559</Words>
  <Application>Microsoft Office PowerPoint</Application>
  <PresentationFormat>Custom</PresentationFormat>
  <Paragraphs>334</Paragraphs>
  <Slides>45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나눔고딕 ExtraBold</vt:lpstr>
      <vt:lpstr>이사만루체 Medium</vt:lpstr>
      <vt:lpstr>맑은 고딕</vt:lpstr>
      <vt:lpstr>이사만루체 Bold</vt:lpstr>
      <vt:lpstr>이사만루체 Light</vt:lpstr>
      <vt:lpstr>나눔고딕 Light</vt:lpstr>
      <vt:lpstr>Wingdings</vt:lpstr>
      <vt:lpstr>Office Theme</vt:lpstr>
      <vt:lpstr>디자인 사용자 지정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밝은태양</cp:lastModifiedBy>
  <cp:revision>76</cp:revision>
  <dcterms:created xsi:type="dcterms:W3CDTF">2024-03-05T09:36:21Z</dcterms:created>
  <dcterms:modified xsi:type="dcterms:W3CDTF">2024-03-27T08:31:23Z</dcterms:modified>
</cp:coreProperties>
</file>